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53" r:id="rId2"/>
    <p:sldId id="354" r:id="rId3"/>
    <p:sldId id="267" r:id="rId4"/>
    <p:sldId id="268" r:id="rId5"/>
    <p:sldId id="350" r:id="rId6"/>
    <p:sldId id="289" r:id="rId7"/>
    <p:sldId id="306" r:id="rId8"/>
    <p:sldId id="351" r:id="rId9"/>
    <p:sldId id="352" r:id="rId10"/>
    <p:sldId id="269" r:id="rId11"/>
    <p:sldId id="291" r:id="rId12"/>
    <p:sldId id="313" r:id="rId13"/>
    <p:sldId id="314" r:id="rId14"/>
    <p:sldId id="326" r:id="rId15"/>
    <p:sldId id="328" r:id="rId16"/>
    <p:sldId id="330" r:id="rId17"/>
    <p:sldId id="332" r:id="rId18"/>
    <p:sldId id="334" r:id="rId19"/>
    <p:sldId id="336" r:id="rId20"/>
    <p:sldId id="338" r:id="rId21"/>
    <p:sldId id="340" r:id="rId22"/>
    <p:sldId id="315" r:id="rId23"/>
    <p:sldId id="317" r:id="rId24"/>
    <p:sldId id="322" r:id="rId25"/>
    <p:sldId id="318" r:id="rId26"/>
    <p:sldId id="319" r:id="rId27"/>
    <p:sldId id="321" r:id="rId28"/>
    <p:sldId id="324" r:id="rId29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0AA9F0-691B-4F74-B090-52DCF9772FBB}" type="datetimeFigureOut">
              <a:rPr lang="es-MX" smtClean="0"/>
              <a:t>21/02/2014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E385A-CFF1-48DC-ABFE-02574489C98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688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7189A-3F8E-49B9-BBFE-8CF04E63F588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487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EE62-765C-4226-B5FB-BA27D9F02BBB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671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3F4F9-4ED3-497A-A9B5-D70AA5DB7D69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196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B4205-D162-4F0B-BE87-8B8908516849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EB1D-0003-412C-8BB7-9ABD26BA9EC1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06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2D9C9-2DFE-415D-8332-2C81064AB92F}" type="datetime1">
              <a:rPr lang="es-MX" smtClean="0"/>
              <a:t>21/02/2014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344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BF4DC-92CB-40A3-8282-7B12AB7B98A7}" type="datetime1">
              <a:rPr lang="es-MX" smtClean="0"/>
              <a:t>21/02/2014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022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9920F-A2F7-476E-AC30-2BC4A5A74132}" type="datetime1">
              <a:rPr lang="es-MX" smtClean="0"/>
              <a:t>21/02/2014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7440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09D3-83AE-4070-9A3A-61A28EC7F136}" type="datetime1">
              <a:rPr lang="es-MX" smtClean="0"/>
              <a:t>21/02/2014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71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4BECC-D36D-465D-89D2-A43E409FFF20}" type="datetime1">
              <a:rPr lang="es-MX" smtClean="0"/>
              <a:t>21/02/2014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61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01728-07A8-45BB-97FB-A3DB09598CE1}" type="datetime1">
              <a:rPr lang="es-MX" smtClean="0"/>
              <a:t>21/02/2014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20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5D6E3-AA02-481C-B447-623C825EB1EE}" type="datetime1">
              <a:rPr lang="es-MX" smtClean="0"/>
              <a:t>21/02/2014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F92F0-D024-4BB3-94F2-B0526F68C9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13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“</a:t>
            </a:r>
            <a:r>
              <a:rPr lang="es-MX" sz="5400" dirty="0" smtClean="0"/>
              <a:t>ACUERDOS </a:t>
            </a:r>
            <a:r>
              <a:rPr lang="es-MX" sz="5400" dirty="0" smtClean="0"/>
              <a:t>CONCLUSIVOS”</a:t>
            </a:r>
            <a:endParaRPr lang="es-MX" sz="5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634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calificación de hechos CFF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680520"/>
          </a:xfrm>
        </p:spPr>
        <p:txBody>
          <a:bodyPr>
            <a:normAutofit/>
          </a:bodyPr>
          <a:lstStyle/>
          <a:p>
            <a:pPr algn="just"/>
            <a:r>
              <a:rPr lang="es-MX" sz="3600" b="1" dirty="0" smtClean="0"/>
              <a:t>Hechos u omisiones que se hubieren conocido por las autoridades en el ejercicio de las facultades de comprobación y que puedan entrañar incumplimiento de las normas fiscales (Artículos 46, fracción IV y 48, fracción IV del CFF).</a:t>
            </a:r>
            <a:endParaRPr lang="es-MX" sz="36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712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Hechos u omisiones susceptibles de un Acuerdo Conclusivo.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dirty="0" smtClean="0"/>
              <a:t> </a:t>
            </a:r>
          </a:p>
          <a:p>
            <a:pPr algn="just"/>
            <a:r>
              <a:rPr lang="es-MX" sz="3800" dirty="0" smtClean="0"/>
              <a:t>La calificación de hechos es ante todo un concepto pragmático, cualquier afirmación de la AR en las actas u oficios, que pueda tener repercusión en materia fiscal, </a:t>
            </a:r>
            <a:r>
              <a:rPr lang="es-MX" sz="3800" b="1" i="1" dirty="0" smtClean="0"/>
              <a:t>a juicio del asesor</a:t>
            </a:r>
            <a:r>
              <a:rPr lang="es-MX" sz="3800" dirty="0" smtClean="0"/>
              <a:t>, puede ser materia del AC, aun sin que se precise precepto legal alguno.</a:t>
            </a:r>
            <a:endParaRPr lang="es-MX" sz="3800" dirty="0"/>
          </a:p>
          <a:p>
            <a:pPr algn="just"/>
            <a:r>
              <a:rPr lang="es-MX" sz="3800" dirty="0"/>
              <a:t>Lógica= Que el </a:t>
            </a:r>
            <a:r>
              <a:rPr lang="es-MX" sz="3800" dirty="0" smtClean="0"/>
              <a:t>AC sea terminal/definitivo en cuanto a la calificación de ese hecho.</a:t>
            </a:r>
            <a:endParaRPr lang="es-MX" sz="3800" dirty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95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 Procedimiento de los Acuerdos Conclusivos.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Principios (Artículo 3 Lineamientos):</a:t>
            </a:r>
          </a:p>
          <a:p>
            <a:pPr algn="just"/>
            <a:r>
              <a:rPr lang="es-MX" dirty="0" smtClean="0"/>
              <a:t>Informalidad, flexibilidad</a:t>
            </a:r>
            <a:r>
              <a:rPr lang="es-MX" dirty="0"/>
              <a:t>, celeridad e </a:t>
            </a:r>
            <a:r>
              <a:rPr lang="es-MX" dirty="0" smtClean="0"/>
              <a:t>inmediatez.</a:t>
            </a:r>
            <a:endParaRPr lang="es-MX" dirty="0"/>
          </a:p>
          <a:p>
            <a:pPr algn="just"/>
            <a:r>
              <a:rPr lang="es-MX" dirty="0" smtClean="0"/>
              <a:t>Procedimiento </a:t>
            </a:r>
            <a:r>
              <a:rPr lang="es-MX" dirty="0"/>
              <a:t>no </a:t>
            </a:r>
            <a:r>
              <a:rPr lang="es-MX" dirty="0" err="1"/>
              <a:t>adversarial</a:t>
            </a:r>
            <a:r>
              <a:rPr lang="es-MX" dirty="0"/>
              <a:t>, implica necesariamente la buena fe de las partes para alcanzar un fin. 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00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 lnSpcReduction="20000"/>
          </a:bodyPr>
          <a:lstStyle/>
          <a:p>
            <a:r>
              <a:rPr lang="es-MX" b="1" dirty="0" smtClean="0"/>
              <a:t>Solicitud (</a:t>
            </a:r>
            <a:r>
              <a:rPr lang="es-MX" b="1" dirty="0"/>
              <a:t>Arts. 69-C CFF y </a:t>
            </a:r>
            <a:r>
              <a:rPr lang="es-MX" b="1" dirty="0" smtClean="0"/>
              <a:t>2 Lineamientos)</a:t>
            </a:r>
            <a:endParaRPr lang="es-MX" b="1" dirty="0"/>
          </a:p>
          <a:p>
            <a:pPr marL="0" indent="0" algn="just">
              <a:buNone/>
            </a:pPr>
            <a:r>
              <a:rPr lang="es-MX" dirty="0" smtClean="0"/>
              <a:t>Desde </a:t>
            </a:r>
            <a:r>
              <a:rPr lang="es-MX" dirty="0"/>
              <a:t>el inicio de las facultades de </a:t>
            </a:r>
            <a:r>
              <a:rPr lang="es-MX" dirty="0" smtClean="0"/>
              <a:t>fiscalización </a:t>
            </a:r>
            <a:r>
              <a:rPr lang="es-MX" dirty="0"/>
              <a:t>hasta </a:t>
            </a:r>
            <a:r>
              <a:rPr lang="es-MX" dirty="0" smtClean="0"/>
              <a:t>la </a:t>
            </a:r>
            <a:r>
              <a:rPr lang="es-MX" dirty="0"/>
              <a:t>notificación del crédito fiscal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b="1" dirty="0" smtClean="0"/>
              <a:t>Requisitos de la solicitud (Art. 4 Lineamientos)</a:t>
            </a:r>
            <a:endParaRPr lang="es-MX" dirty="0" smtClean="0"/>
          </a:p>
          <a:p>
            <a:pPr marL="571500" indent="-571500">
              <a:buAutoNum type="romanLcParenBoth"/>
            </a:pPr>
            <a:r>
              <a:rPr lang="es-MX" dirty="0" smtClean="0"/>
              <a:t>Representación y bajo protesta de decir verdad del compareciente.</a:t>
            </a:r>
          </a:p>
          <a:p>
            <a:pPr marL="0" indent="0">
              <a:buNone/>
            </a:pPr>
            <a:r>
              <a:rPr lang="es-MX" b="1" i="1" dirty="0" smtClean="0"/>
              <a:t>Papel de los asesores</a:t>
            </a:r>
            <a:endParaRPr lang="es-MX" b="1" i="1" dirty="0"/>
          </a:p>
          <a:p>
            <a:pPr marL="0" indent="0">
              <a:buNone/>
            </a:pPr>
            <a:r>
              <a:rPr lang="es-MX" dirty="0" smtClean="0"/>
              <a:t>(ii</a:t>
            </a:r>
            <a:r>
              <a:rPr lang="es-MX" dirty="0"/>
              <a:t>) </a:t>
            </a:r>
            <a:r>
              <a:rPr lang="es-MX" dirty="0" smtClean="0"/>
              <a:t>Mención e Identificación </a:t>
            </a:r>
            <a:r>
              <a:rPr lang="es-MX" b="1" i="1" dirty="0" smtClean="0"/>
              <a:t>precisa </a:t>
            </a:r>
            <a:r>
              <a:rPr lang="es-MX" dirty="0" smtClean="0"/>
              <a:t>de hechos u omisiones calificados por la AR con los cuales no esté de acuerdo.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(iii</a:t>
            </a:r>
            <a:r>
              <a:rPr lang="es-MX" dirty="0"/>
              <a:t>) </a:t>
            </a:r>
            <a:r>
              <a:rPr lang="es-MX" dirty="0" smtClean="0"/>
              <a:t>Deben expresarse los argumentos </a:t>
            </a:r>
            <a:r>
              <a:rPr lang="es-MX" dirty="0"/>
              <a:t>de </a:t>
            </a:r>
            <a:r>
              <a:rPr lang="es-MX" dirty="0" smtClean="0"/>
              <a:t>fondo y razones jurídicas que sustenten la calificación de hechos que se pretende.</a:t>
            </a:r>
            <a:endParaRPr lang="es-MX" dirty="0"/>
          </a:p>
          <a:p>
            <a:pPr marL="0" indent="0">
              <a:buNone/>
            </a:pPr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13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0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Casos atendidos por </a:t>
            </a:r>
            <a:r>
              <a:rPr lang="es-MX" b="1" dirty="0" err="1" smtClean="0"/>
              <a:t>Prodecon</a:t>
            </a:r>
            <a:r>
              <a:rPr lang="es-MX" b="1" dirty="0" smtClean="0"/>
              <a:t> que pueden ser materia de un AC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 smtClean="0"/>
              <a:t>1. Ingresos presuntos por depósitos bancarios sin documentación comprobatoria en cantidad de $253,544.00.</a:t>
            </a:r>
          </a:p>
          <a:p>
            <a:pPr marL="0" indent="0" algn="just">
              <a:buNone/>
            </a:pPr>
            <a:r>
              <a:rPr lang="es-MX" u="sng" dirty="0" smtClean="0"/>
              <a:t>Momento de la calificación de hechos:</a:t>
            </a:r>
            <a:r>
              <a:rPr lang="es-MX" dirty="0" smtClean="0"/>
              <a:t> Oficio de observaciones.</a:t>
            </a:r>
          </a:p>
          <a:p>
            <a:pPr marL="0" indent="0" algn="just">
              <a:buNone/>
            </a:pPr>
            <a:r>
              <a:rPr lang="es-MX" u="sng" dirty="0" smtClean="0"/>
              <a:t>Esencia de la observación:</a:t>
            </a:r>
            <a:r>
              <a:rPr lang="es-MX" dirty="0" smtClean="0"/>
              <a:t> </a:t>
            </a:r>
            <a:r>
              <a:rPr lang="es-MX" dirty="0"/>
              <a:t>F</a:t>
            </a:r>
            <a:r>
              <a:rPr lang="es-MX" dirty="0" smtClean="0"/>
              <a:t>alta de documentación comprobatoria que identifique el origen y procedencia de los depósitos.</a:t>
            </a:r>
          </a:p>
          <a:p>
            <a:pPr marL="0" indent="0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83264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u="sng" dirty="0" smtClean="0"/>
              <a:t>Razones que podrían sustentar la calificación pretendida  por el contribuyente:</a:t>
            </a:r>
            <a:r>
              <a:rPr lang="es-MX" dirty="0" smtClean="0"/>
              <a:t> Que sí cuenta con facturas, pólizas y movimientos reflejados en el libro diario que respaldan depósitos bancarios en cantidad de $183,205.00.</a:t>
            </a:r>
          </a:p>
          <a:p>
            <a:pPr marL="0" indent="0" algn="just">
              <a:buNone/>
            </a:pPr>
            <a:endParaRPr lang="es-MX" u="sng" dirty="0" smtClean="0"/>
          </a:p>
          <a:p>
            <a:pPr marL="0" indent="0" algn="just">
              <a:buNone/>
            </a:pPr>
            <a:r>
              <a:rPr lang="es-MX" u="sng" dirty="0" smtClean="0"/>
              <a:t>Términos en los que se propone el AC:</a:t>
            </a:r>
            <a:r>
              <a:rPr lang="es-MX" dirty="0" smtClean="0"/>
              <a:t> </a:t>
            </a:r>
          </a:p>
          <a:p>
            <a:pPr marL="0" indent="0" algn="just">
              <a:buNone/>
            </a:pPr>
            <a:r>
              <a:rPr lang="es-MX" dirty="0" smtClean="0"/>
              <a:t>a) Que la AR reconozca que los depósitos en cantidad de </a:t>
            </a:r>
            <a:r>
              <a:rPr lang="es-MX" dirty="0"/>
              <a:t>$</a:t>
            </a:r>
            <a:r>
              <a:rPr lang="es-MX" dirty="0" smtClean="0"/>
              <a:t>183,205.00 corresponden al pago de diversas facturas.</a:t>
            </a:r>
          </a:p>
          <a:p>
            <a:pPr marL="0" indent="0" algn="just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1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59766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MX" sz="800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s-MX" sz="3600" dirty="0" smtClean="0"/>
              <a:t>b) Que </a:t>
            </a:r>
            <a:r>
              <a:rPr lang="es-MX" sz="3600" dirty="0"/>
              <a:t>por los restantes $70,339.00 que no pudieron </a:t>
            </a:r>
            <a:r>
              <a:rPr lang="es-MX" sz="3600" dirty="0" smtClean="0"/>
              <a:t>comprobarse, la </a:t>
            </a:r>
            <a:r>
              <a:rPr lang="es-MX" sz="3600" dirty="0"/>
              <a:t>autoridad aplique </a:t>
            </a:r>
            <a:r>
              <a:rPr lang="es-MX" sz="3600" dirty="0" smtClean="0"/>
              <a:t>el </a:t>
            </a:r>
            <a:r>
              <a:rPr lang="es-MX" sz="3600" dirty="0"/>
              <a:t>coeficiente de utilidad </a:t>
            </a:r>
            <a:r>
              <a:rPr lang="es-MX" sz="3600" dirty="0" smtClean="0"/>
              <a:t>del 20% </a:t>
            </a:r>
            <a:r>
              <a:rPr lang="es-MX" sz="3600" dirty="0"/>
              <a:t>previsto en el artículo 90 de la LISR.</a:t>
            </a:r>
          </a:p>
          <a:p>
            <a:pPr marL="0" indent="0" algn="just">
              <a:buNone/>
            </a:pPr>
            <a:endParaRPr lang="es-MX" sz="900" dirty="0" smtClean="0"/>
          </a:p>
          <a:p>
            <a:pPr marL="0" indent="0" algn="just">
              <a:buNone/>
            </a:pPr>
            <a:r>
              <a:rPr lang="es-MX" sz="3600" dirty="0" smtClean="0"/>
              <a:t>c) Que se condone el 100% de multas respecto del ISR que liquide la AR sobre la utilidad que corresponda a los $70,339.00 no comprobados.</a:t>
            </a:r>
          </a:p>
          <a:p>
            <a:pPr marL="0" indent="0" algn="just">
              <a:buNone/>
            </a:pPr>
            <a:endParaRPr lang="es-MX" sz="900" dirty="0" smtClean="0"/>
          </a:p>
          <a:p>
            <a:pPr marL="0" indent="0" algn="just">
              <a:buNone/>
            </a:pPr>
            <a:r>
              <a:rPr lang="es-MX" sz="3600" dirty="0" smtClean="0"/>
              <a:t>d) Que la AR autorice el pago del crédito fiscal en parcialidades.</a:t>
            </a:r>
          </a:p>
          <a:p>
            <a:pPr marL="0" indent="0" algn="just">
              <a:buNone/>
            </a:pPr>
            <a:endParaRPr lang="es-MX" sz="3600" b="1" dirty="0" smtClean="0"/>
          </a:p>
          <a:p>
            <a:pPr marL="0" indent="0" algn="just">
              <a:buNone/>
            </a:pP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76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b="1" dirty="0" smtClean="0"/>
              <a:t>2. Deducciones que en opinión de la AR no son indispensables</a:t>
            </a:r>
          </a:p>
          <a:p>
            <a:pPr marL="0" indent="0" algn="just">
              <a:buNone/>
            </a:pPr>
            <a:endParaRPr lang="es-MX" u="sng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s-MX" u="sng" dirty="0" smtClean="0"/>
              <a:t>Momento </a:t>
            </a:r>
            <a:r>
              <a:rPr lang="es-MX" u="sng" dirty="0"/>
              <a:t>de la calificación de hechos:</a:t>
            </a:r>
            <a:r>
              <a:rPr lang="es-MX" dirty="0"/>
              <a:t> </a:t>
            </a:r>
            <a:r>
              <a:rPr lang="es-MX" sz="3000" dirty="0" smtClean="0"/>
              <a:t>Acta final.</a:t>
            </a:r>
            <a:endParaRPr lang="es-MX" sz="3000" dirty="0"/>
          </a:p>
          <a:p>
            <a:pPr marL="0" indent="0" algn="just">
              <a:buNone/>
            </a:pPr>
            <a:endParaRPr lang="es-MX" u="sng" dirty="0" smtClean="0"/>
          </a:p>
          <a:p>
            <a:pPr marL="0" indent="0" algn="just">
              <a:buNone/>
            </a:pPr>
            <a:r>
              <a:rPr lang="es-MX" u="sng" dirty="0" smtClean="0"/>
              <a:t>Esencia </a:t>
            </a:r>
            <a:r>
              <a:rPr lang="es-MX" u="sng" dirty="0"/>
              <a:t>de la observación:</a:t>
            </a:r>
            <a:r>
              <a:rPr lang="es-MX" dirty="0"/>
              <a:t> </a:t>
            </a:r>
            <a:endParaRPr lang="es-MX" dirty="0" smtClean="0"/>
          </a:p>
          <a:p>
            <a:pPr algn="just"/>
            <a:r>
              <a:rPr lang="es-MX" dirty="0" smtClean="0"/>
              <a:t>Que con base en los registros contables y documentación comprobatoria se determinó que las inversiones en automóviles no son estrictamente indispensables para los fines de la actividad.</a:t>
            </a:r>
            <a:endParaRPr lang="es-MX" dirty="0"/>
          </a:p>
          <a:p>
            <a:pPr marL="0" indent="0" algn="just">
              <a:buNone/>
            </a:pPr>
            <a:endParaRPr lang="es-MX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69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597666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s-MX" dirty="0" smtClean="0">
              <a:solidFill>
                <a:schemeClr val="accent1"/>
              </a:solidFill>
            </a:endParaRPr>
          </a:p>
          <a:p>
            <a:pPr algn="just"/>
            <a:r>
              <a:rPr lang="es-MX" b="1" dirty="0" smtClean="0"/>
              <a:t>Que aún cuando el contribuyente manifestó que los bienes son indispensables para el desarrollo de su actividad </a:t>
            </a:r>
            <a:r>
              <a:rPr lang="es-MX" b="1" i="1" dirty="0" smtClean="0"/>
              <a:t>(explotación, producción, industrialización de agregados pétreos, concretos y asfaltos, así como la realización de todo tipo de construcciones),</a:t>
            </a:r>
            <a:r>
              <a:rPr lang="es-MX" b="1" dirty="0" smtClean="0"/>
              <a:t> </a:t>
            </a:r>
            <a:r>
              <a:rPr lang="es-MX" b="1" u="sng" dirty="0" smtClean="0"/>
              <a:t>no probó su dicho mediante la exhibición de documentos, libros o bitácoras de salida de transporte, ni identificó al personal que utiliza los automóviles, ni a qué obras acudieron.</a:t>
            </a:r>
          </a:p>
          <a:p>
            <a:pPr marL="0" indent="0" algn="just">
              <a:buNone/>
            </a:pP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7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u="sng" dirty="0"/>
              <a:t>Razones que podrían sustentar la calificación pretendida  por el </a:t>
            </a:r>
            <a:r>
              <a:rPr lang="es-MX" u="sng" dirty="0" smtClean="0"/>
              <a:t>contribuyente:</a:t>
            </a:r>
            <a:r>
              <a:rPr lang="es-MX" dirty="0" smtClean="0"/>
              <a:t> No existe disposición que prevea la obligación de llevar las bitácoras de control exigidas por la AR.</a:t>
            </a:r>
          </a:p>
          <a:p>
            <a:pPr marL="0" indent="0" algn="just">
              <a:buNone/>
            </a:pPr>
            <a:endParaRPr lang="es-MX" sz="800" dirty="0"/>
          </a:p>
          <a:p>
            <a:pPr marL="0" indent="0" algn="just">
              <a:buNone/>
            </a:pPr>
            <a:r>
              <a:rPr lang="es-MX" dirty="0" smtClean="0"/>
              <a:t>Los automóviles se utilizan en la transportación del personal administrativo, directivo, accionistas e incluso de los clientes de la empresa a los lugares donde se realizan las obras en construcción, por lo que están relacionados con la consecución del objeto social de la empresa y con la generación de sus ingresos.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logo.png"/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12772"/>
            <a:ext cx="6775712" cy="6031283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95232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s-MX" sz="3800" b="1" i="1" dirty="0" smtClean="0"/>
              <a:t>Se incorporan al Título III, Capítulo Segundo, Artículos 69 C al 69 H, del CFF.</a:t>
            </a:r>
          </a:p>
          <a:p>
            <a:pPr marL="0" indent="0" algn="just">
              <a:buNone/>
            </a:pPr>
            <a:endParaRPr lang="es-MX" sz="3800" b="1" i="1" dirty="0" smtClean="0"/>
          </a:p>
          <a:p>
            <a:pPr marL="0" indent="0" algn="just">
              <a:buNone/>
            </a:pPr>
            <a:r>
              <a:rPr lang="es-MX" sz="3800" b="1" i="1" dirty="0" smtClean="0"/>
              <a:t>Su objeto son los hechos u omisiones (uno o varios) calificados por las autoridades revisoras, durante los procedimientos de comprobación (revisión de gabinete, visita o revisión electrónica) y que puedan entrañar incumplimiento de las disposiciones fiscales. El acuerdo será definitorio en cuanto al hecho u omisión sobre el que verse.</a:t>
            </a:r>
          </a:p>
          <a:p>
            <a:pPr marL="0" indent="0" algn="just">
              <a:buNone/>
            </a:pPr>
            <a:endParaRPr lang="es-MX" sz="2800" b="1" i="1" dirty="0" smtClean="0"/>
          </a:p>
        </p:txBody>
      </p:sp>
      <p:grpSp>
        <p:nvGrpSpPr>
          <p:cNvPr id="7" name="Agrupar 6"/>
          <p:cNvGrpSpPr/>
          <p:nvPr/>
        </p:nvGrpSpPr>
        <p:grpSpPr>
          <a:xfrm>
            <a:off x="-536" y="-3267"/>
            <a:ext cx="9158458" cy="579331"/>
            <a:chOff x="-536" y="-3267"/>
            <a:chExt cx="9158458" cy="579331"/>
          </a:xfrm>
        </p:grpSpPr>
        <p:grpSp>
          <p:nvGrpSpPr>
            <p:cNvPr id="8" name="Agrupar 7"/>
            <p:cNvGrpSpPr/>
            <p:nvPr/>
          </p:nvGrpSpPr>
          <p:grpSpPr>
            <a:xfrm>
              <a:off x="7429730" y="0"/>
              <a:ext cx="1728192" cy="576064"/>
              <a:chOff x="7429730" y="0"/>
              <a:chExt cx="1728192" cy="576064"/>
            </a:xfrm>
          </p:grpSpPr>
          <p:sp>
            <p:nvSpPr>
              <p:cNvPr id="12" name="Rectángulo 11"/>
              <p:cNvSpPr/>
              <p:nvPr/>
            </p:nvSpPr>
            <p:spPr>
              <a:xfrm>
                <a:off x="7429730" y="0"/>
                <a:ext cx="1728192" cy="5760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prstClr val="white"/>
                  </a:solidFill>
                </a:endParaRPr>
              </a:p>
            </p:txBody>
          </p:sp>
          <p:pic>
            <p:nvPicPr>
              <p:cNvPr id="13" name="Imagen 12" descr="logook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573746" y="85215"/>
                <a:ext cx="1440160" cy="381974"/>
              </a:xfrm>
              <a:prstGeom prst="rect">
                <a:avLst/>
              </a:prstGeom>
            </p:spPr>
          </p:pic>
        </p:grpSp>
        <p:grpSp>
          <p:nvGrpSpPr>
            <p:cNvPr id="9" name="Agrupar 8"/>
            <p:cNvGrpSpPr/>
            <p:nvPr/>
          </p:nvGrpSpPr>
          <p:grpSpPr>
            <a:xfrm>
              <a:off x="-536" y="-3267"/>
              <a:ext cx="1728192" cy="576064"/>
              <a:chOff x="-536" y="-3267"/>
              <a:chExt cx="1728192" cy="576064"/>
            </a:xfrm>
          </p:grpSpPr>
          <p:sp>
            <p:nvSpPr>
              <p:cNvPr id="10" name="Rectángulo 9"/>
              <p:cNvSpPr/>
              <p:nvPr/>
            </p:nvSpPr>
            <p:spPr>
              <a:xfrm>
                <a:off x="-536" y="-3267"/>
                <a:ext cx="1728192" cy="57606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prstClr val="white"/>
                  </a:solidFill>
                </a:endParaRPr>
              </a:p>
            </p:txBody>
          </p:sp>
          <p:pic>
            <p:nvPicPr>
              <p:cNvPr id="11" name="Imagen 10" descr="gobierno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3480" y="68741"/>
                <a:ext cx="1440160" cy="440515"/>
              </a:xfrm>
              <a:prstGeom prst="rect">
                <a:avLst/>
              </a:prstGeom>
            </p:spPr>
          </p:pic>
        </p:grpSp>
      </p:grpSp>
      <p:sp>
        <p:nvSpPr>
          <p:cNvPr id="16" name="2 Marcador de contenido"/>
          <p:cNvSpPr txBox="1">
            <a:spLocks/>
          </p:cNvSpPr>
          <p:nvPr/>
        </p:nvSpPr>
        <p:spPr>
          <a:xfrm>
            <a:off x="323529" y="908720"/>
            <a:ext cx="5328591" cy="2662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4F81BD"/>
              </a:buClr>
            </a:pPr>
            <a:r>
              <a:rPr lang="es-MX" sz="4000" b="1" dirty="0" smtClean="0">
                <a:solidFill>
                  <a:srgbClr val="4F81BD">
                    <a:lumMod val="75000"/>
                  </a:srgbClr>
                </a:solidFill>
              </a:rPr>
              <a:t>Acuerdos Conclusivos </a:t>
            </a:r>
            <a:r>
              <a:rPr lang="es-MX" b="1" i="1" dirty="0" smtClean="0">
                <a:solidFill>
                  <a:prstClr val="black"/>
                </a:solidFill>
              </a:rPr>
              <a:t>primer medio alternativo de solución de diferencias en procedimientos de auditoría</a:t>
            </a:r>
            <a:r>
              <a:rPr lang="es-MX" sz="2800" b="1" i="1" dirty="0" smtClean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17" name="Imagen 16" descr="logo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980728"/>
            <a:ext cx="3247320" cy="2890546"/>
          </a:xfrm>
          <a:prstGeom prst="rect">
            <a:avLst/>
          </a:prstGeom>
        </p:spPr>
      </p:pic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34051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83264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s-MX" u="sng" dirty="0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es-MX" sz="4700" u="sng" dirty="0" smtClean="0"/>
              <a:t>Términos </a:t>
            </a:r>
            <a:r>
              <a:rPr lang="es-MX" sz="4700" u="sng" dirty="0"/>
              <a:t>en los que se propone el AC:</a:t>
            </a:r>
            <a:r>
              <a:rPr lang="es-MX" sz="4700" dirty="0"/>
              <a:t> </a:t>
            </a:r>
            <a:endParaRPr lang="es-MX" sz="4700" dirty="0" smtClean="0"/>
          </a:p>
          <a:p>
            <a:pPr marL="0" indent="0" algn="just">
              <a:buNone/>
            </a:pPr>
            <a:endParaRPr lang="es-MX" sz="4700" dirty="0"/>
          </a:p>
          <a:p>
            <a:pPr marL="914400" indent="-914400" algn="just">
              <a:buFont typeface="+mj-lt"/>
              <a:buAutoNum type="alphaLcParenR"/>
            </a:pPr>
            <a:r>
              <a:rPr lang="es-MX" sz="4700" dirty="0" smtClean="0"/>
              <a:t>Que </a:t>
            </a:r>
            <a:r>
              <a:rPr lang="es-MX" sz="4700" dirty="0"/>
              <a:t>la AR reconozca que </a:t>
            </a:r>
            <a:r>
              <a:rPr lang="es-MX" sz="4700" dirty="0" smtClean="0"/>
              <a:t>las inversiones en automóviles realizadas son estrictamente indispensables para la actividad de la empresa.</a:t>
            </a:r>
          </a:p>
          <a:p>
            <a:pPr marL="914400" indent="-914400" algn="just">
              <a:buFont typeface="+mj-lt"/>
              <a:buAutoNum type="alphaLcParenR"/>
            </a:pPr>
            <a:endParaRPr lang="es-MX" sz="4700" dirty="0" smtClean="0"/>
          </a:p>
          <a:p>
            <a:pPr marL="914400" indent="-914400" algn="just">
              <a:buFont typeface="+mj-lt"/>
              <a:buAutoNum type="alphaLcParenR"/>
            </a:pPr>
            <a:r>
              <a:rPr lang="es-MX" sz="4700" dirty="0" smtClean="0"/>
              <a:t>Que se consideren deducciones autorizadas para efectos del cálculo del ISR.</a:t>
            </a:r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27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760640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lphaLcParenR" startAt="3"/>
            </a:pPr>
            <a:r>
              <a:rPr lang="es-MX" sz="4000" dirty="0" smtClean="0"/>
              <a:t>Que se reconozca que la empresa los dedujo hasta por el monto y en los porcentajes referidos en la LISR.</a:t>
            </a:r>
          </a:p>
          <a:p>
            <a:pPr marL="514350" indent="-514350" algn="just">
              <a:buFont typeface="+mj-lt"/>
              <a:buAutoNum type="alphaLcParenR" startAt="3"/>
            </a:pPr>
            <a:endParaRPr lang="es-MX" sz="4000" dirty="0" smtClean="0"/>
          </a:p>
          <a:p>
            <a:pPr marL="514350" indent="-514350" algn="just">
              <a:buFont typeface="+mj-lt"/>
              <a:buAutoNum type="alphaLcParenR" startAt="3"/>
            </a:pPr>
            <a:r>
              <a:rPr lang="es-MX" sz="4000" dirty="0" smtClean="0"/>
              <a:t>Que la AR no incremente la base gravable para efectos del ISR de la empresa.</a:t>
            </a:r>
          </a:p>
          <a:p>
            <a:pPr marL="0" indent="0" algn="just">
              <a:buNone/>
            </a:pPr>
            <a:endParaRPr lang="es-MX" sz="4000" dirty="0" smtClean="0"/>
          </a:p>
          <a:p>
            <a:pPr marL="0" indent="0" algn="just">
              <a:buNone/>
            </a:pPr>
            <a:r>
              <a:rPr lang="es-MX" sz="4000" dirty="0" smtClean="0"/>
              <a:t>e) Que </a:t>
            </a:r>
            <a:r>
              <a:rPr lang="es-MX" sz="4000" dirty="0" smtClean="0"/>
              <a:t>por tanto, no determine y liquide </a:t>
            </a:r>
            <a:r>
              <a:rPr lang="es-MX" sz="4000" dirty="0" smtClean="0"/>
              <a:t>   </a:t>
            </a:r>
            <a:r>
              <a:rPr lang="es-MX" sz="4000" dirty="0" err="1" smtClean="0"/>
              <a:t>ISR</a:t>
            </a:r>
            <a:r>
              <a:rPr lang="es-MX" sz="4000" dirty="0" smtClean="0"/>
              <a:t> </a:t>
            </a:r>
            <a:r>
              <a:rPr lang="es-MX" sz="4000" dirty="0" smtClean="0"/>
              <a:t>en su contra</a:t>
            </a:r>
            <a:r>
              <a:rPr lang="es-MX" sz="4000" dirty="0" smtClean="0"/>
              <a:t>.</a:t>
            </a:r>
          </a:p>
          <a:p>
            <a:pPr marL="0" indent="0" algn="just">
              <a:buNone/>
            </a:pPr>
            <a:endParaRPr lang="es-MX" sz="4000" dirty="0"/>
          </a:p>
          <a:p>
            <a:pPr marL="0" indent="0">
              <a:buNone/>
            </a:pPr>
            <a:endParaRPr lang="es-MX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0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80920" cy="6048672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3500" b="1" dirty="0" smtClean="0"/>
              <a:t>Documentación que se debe adjuntar a la solicitud (Arts. 69-D CFF y 4 Lineamientos)</a:t>
            </a:r>
          </a:p>
          <a:p>
            <a:pPr marL="0" indent="0" algn="just">
              <a:buNone/>
            </a:pPr>
            <a:r>
              <a:rPr lang="es-MX" sz="3500" dirty="0" smtClean="0"/>
              <a:t>Acta </a:t>
            </a:r>
            <a:r>
              <a:rPr lang="es-MX" sz="3500" i="1" dirty="0" smtClean="0"/>
              <a:t>(parcial, UAP o final),</a:t>
            </a:r>
            <a:r>
              <a:rPr lang="es-MX" sz="3500" dirty="0" smtClean="0"/>
              <a:t> oficio de observaciones o resolución provisional, en la que </a:t>
            </a:r>
            <a:r>
              <a:rPr lang="es-MX" sz="3500" dirty="0"/>
              <a:t>se consigne la calificación </a:t>
            </a:r>
            <a:r>
              <a:rPr lang="es-MX" sz="3500" dirty="0" smtClean="0"/>
              <a:t>de </a:t>
            </a:r>
            <a:r>
              <a:rPr lang="es-MX" sz="3500" dirty="0"/>
              <a:t>hechos u </a:t>
            </a:r>
            <a:r>
              <a:rPr lang="es-MX" sz="3500" dirty="0" smtClean="0"/>
              <a:t>omisiones y los demás que el contribuyente considere necesarios.</a:t>
            </a:r>
          </a:p>
          <a:p>
            <a:r>
              <a:rPr lang="es-MX" sz="3600" b="1" dirty="0"/>
              <a:t>Efectos de la presentación de la solicitud (Arts. 69-F CFF y Art. 6 Lineamientos)</a:t>
            </a:r>
          </a:p>
          <a:p>
            <a:pPr marL="0" indent="0" algn="just">
              <a:buNone/>
            </a:pPr>
            <a:r>
              <a:rPr lang="es-MX" sz="3600" dirty="0"/>
              <a:t>Suspensión de los plazos previstos en el artículo 46-A, 50 y 53-B del CFF.</a:t>
            </a:r>
          </a:p>
          <a:p>
            <a:pPr marL="0" indent="0" algn="just">
              <a:buNone/>
            </a:pPr>
            <a:endParaRPr lang="es-MX" sz="3500" dirty="0" smtClean="0"/>
          </a:p>
          <a:p>
            <a:pPr marL="0" indent="0" algn="just">
              <a:buNone/>
            </a:pPr>
            <a:endParaRPr lang="es-MX" sz="900" b="1" dirty="0" smtClean="0"/>
          </a:p>
          <a:p>
            <a:pPr marL="0" indent="0">
              <a:buNone/>
            </a:pPr>
            <a:endParaRPr lang="es-MX" dirty="0" smtClean="0"/>
          </a:p>
          <a:p>
            <a:pPr marL="0" indent="0" algn="just">
              <a:buNone/>
            </a:pPr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98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8280920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3600" b="1" dirty="0" smtClean="0"/>
              <a:t>Admisión </a:t>
            </a:r>
            <a:r>
              <a:rPr lang="es-MX" sz="3600" b="1" dirty="0"/>
              <a:t>(Arts. </a:t>
            </a:r>
            <a:r>
              <a:rPr lang="es-MX" sz="3600" b="1" dirty="0" smtClean="0"/>
              <a:t>69-D </a:t>
            </a:r>
            <a:r>
              <a:rPr lang="es-MX" sz="3600" b="1" dirty="0"/>
              <a:t>CFF y 5</a:t>
            </a:r>
            <a:r>
              <a:rPr lang="es-MX" sz="3600" b="1" dirty="0" smtClean="0"/>
              <a:t> </a:t>
            </a:r>
            <a:r>
              <a:rPr lang="es-MX" sz="3600" b="1" dirty="0"/>
              <a:t>Lineamientos</a:t>
            </a:r>
            <a:r>
              <a:rPr lang="es-MX" sz="3600" b="1" dirty="0" smtClean="0"/>
              <a:t>)</a:t>
            </a:r>
          </a:p>
          <a:p>
            <a:pPr marL="0" indent="0">
              <a:buNone/>
            </a:pPr>
            <a:endParaRPr lang="es-MX" sz="3600" b="1" dirty="0"/>
          </a:p>
          <a:p>
            <a:pPr algn="just"/>
            <a:r>
              <a:rPr lang="es-MX" sz="3900" dirty="0" smtClean="0"/>
              <a:t>Tres días para la elaboración del acuerdo.</a:t>
            </a:r>
          </a:p>
          <a:p>
            <a:pPr algn="just"/>
            <a:r>
              <a:rPr lang="es-MX" sz="3900" dirty="0" smtClean="0"/>
              <a:t>Identificación de </a:t>
            </a:r>
            <a:r>
              <a:rPr lang="es-MX" sz="3900" dirty="0"/>
              <a:t>los hechos u omisiones calificados por la </a:t>
            </a:r>
            <a:r>
              <a:rPr lang="es-MX" sz="3900" dirty="0" smtClean="0"/>
              <a:t>AR, </a:t>
            </a:r>
            <a:r>
              <a:rPr lang="es-MX" sz="3900" dirty="0"/>
              <a:t>respecto de los cuáles se solicita la adopción del Acuerdo.</a:t>
            </a:r>
          </a:p>
          <a:p>
            <a:pPr algn="just"/>
            <a:r>
              <a:rPr lang="es-MX" sz="3900" dirty="0" smtClean="0"/>
              <a:t>Requerimiento a la AR con apercibimiento de multa.</a:t>
            </a:r>
          </a:p>
          <a:p>
            <a:pPr algn="just"/>
            <a:r>
              <a:rPr lang="es-MX" sz="3900" dirty="0" smtClean="0"/>
              <a:t>Plazo de 20 días de la AR para contestar.</a:t>
            </a:r>
            <a:endParaRPr lang="es-MX" sz="3900" dirty="0"/>
          </a:p>
          <a:p>
            <a:pPr marL="0" indent="0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23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MX" sz="3600" b="1" dirty="0" smtClean="0"/>
              <a:t>Posturas de la AR al formular su contestación (Arts. 69-D CFF y 7 Lineamientos).</a:t>
            </a:r>
          </a:p>
          <a:p>
            <a:pPr marL="0" indent="0" algn="just">
              <a:buNone/>
            </a:pPr>
            <a:endParaRPr lang="es-MX" dirty="0" smtClean="0">
              <a:solidFill>
                <a:schemeClr val="accent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MX" b="1" dirty="0" smtClean="0"/>
              <a:t>Aceptar</a:t>
            </a:r>
            <a:r>
              <a:rPr lang="es-MX" dirty="0" smtClean="0"/>
              <a:t> los </a:t>
            </a:r>
            <a:r>
              <a:rPr lang="es-MX" dirty="0"/>
              <a:t>términos en que se le requiere la adopción del </a:t>
            </a:r>
            <a:r>
              <a:rPr lang="es-MX" dirty="0" smtClean="0"/>
              <a:t>AC, o</a:t>
            </a:r>
            <a:endParaRPr lang="es-MX" dirty="0"/>
          </a:p>
          <a:p>
            <a:pPr marL="514350" indent="-514350" algn="just">
              <a:buFont typeface="+mj-lt"/>
              <a:buAutoNum type="arabicPeriod"/>
            </a:pPr>
            <a:r>
              <a:rPr lang="es-MX" b="1" dirty="0" smtClean="0"/>
              <a:t>Expresar</a:t>
            </a:r>
            <a:r>
              <a:rPr lang="es-MX" dirty="0" smtClean="0"/>
              <a:t> con precisión, fundando y motivando, los </a:t>
            </a:r>
            <a:r>
              <a:rPr lang="es-MX" b="1" dirty="0" smtClean="0"/>
              <a:t>diversos términos</a:t>
            </a:r>
            <a:r>
              <a:rPr lang="es-MX" dirty="0" smtClean="0"/>
              <a:t> en que procedería la adopción del AC;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En caso de </a:t>
            </a:r>
            <a:r>
              <a:rPr lang="es-MX" b="1" dirty="0" smtClean="0"/>
              <a:t>no aceptar</a:t>
            </a:r>
            <a:r>
              <a:rPr lang="es-MX" dirty="0" smtClean="0"/>
              <a:t> los términos en que se plantea el Acuerdo, deberá expresar los fundamentos y motivos de su negativa.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3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590465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sz="3600" b="1" dirty="0" smtClean="0"/>
              <a:t>Aceptación de los </a:t>
            </a:r>
            <a:r>
              <a:rPr lang="es-MX" sz="3600" b="1" dirty="0"/>
              <a:t>términos en que se </a:t>
            </a:r>
            <a:r>
              <a:rPr lang="es-MX" sz="3600" b="1" dirty="0" smtClean="0"/>
              <a:t>propone el AC (Art. 8 Lineamientos)</a:t>
            </a:r>
          </a:p>
          <a:p>
            <a:pPr algn="just"/>
            <a:r>
              <a:rPr lang="es-MX" sz="3600" dirty="0" smtClean="0"/>
              <a:t>Tres días para elaborar el acuerdo de contestación.</a:t>
            </a:r>
          </a:p>
          <a:p>
            <a:pPr algn="just"/>
            <a:r>
              <a:rPr lang="es-MX" sz="3600" dirty="0" smtClean="0"/>
              <a:t>Siete días para elaborar el proyecto de AC.</a:t>
            </a:r>
          </a:p>
          <a:p>
            <a:pPr algn="just"/>
            <a:r>
              <a:rPr lang="es-MX" sz="3600" dirty="0" smtClean="0"/>
              <a:t>Tres días para que las partes formulen observaciones al proyecto.</a:t>
            </a:r>
          </a:p>
          <a:p>
            <a:pPr algn="just"/>
            <a:r>
              <a:rPr lang="es-MX" sz="3600" dirty="0" smtClean="0"/>
              <a:t>Firma del AC en tres tantos </a:t>
            </a:r>
            <a:r>
              <a:rPr lang="es-MX" sz="3600" dirty="0"/>
              <a:t>(</a:t>
            </a:r>
            <a:r>
              <a:rPr lang="es-MX" sz="3600" dirty="0" smtClean="0"/>
              <a:t>Art. 69-E CFF). </a:t>
            </a:r>
          </a:p>
          <a:p>
            <a:pPr algn="just"/>
            <a:r>
              <a:rPr lang="es-MX" sz="3600" dirty="0" smtClean="0"/>
              <a:t>PRODECON cuidará que el contribuyente </a:t>
            </a:r>
            <a:r>
              <a:rPr lang="es-MX" sz="3600" dirty="0"/>
              <a:t>obtenga el beneficio de </a:t>
            </a:r>
            <a:r>
              <a:rPr lang="es-MX" sz="3600" dirty="0" smtClean="0"/>
              <a:t>la condonación </a:t>
            </a:r>
            <a:r>
              <a:rPr lang="es-MX" sz="3600" dirty="0"/>
              <a:t>de </a:t>
            </a:r>
            <a:r>
              <a:rPr lang="es-MX" sz="3600" dirty="0" smtClean="0"/>
              <a:t>multas </a:t>
            </a:r>
            <a:r>
              <a:rPr lang="es-MX" dirty="0" smtClean="0"/>
              <a:t>(Arts. 69-G CFF y 11 de los Lineamientos)</a:t>
            </a:r>
            <a:r>
              <a:rPr lang="es-MX" sz="3600" dirty="0" smtClean="0"/>
              <a:t> </a:t>
            </a:r>
            <a:endParaRPr lang="es-MX" sz="3600" dirty="0"/>
          </a:p>
          <a:p>
            <a:pPr algn="just"/>
            <a:endParaRPr lang="es-MX" dirty="0"/>
          </a:p>
          <a:p>
            <a:pPr marL="0" indent="0">
              <a:buNone/>
            </a:pPr>
            <a:endParaRPr lang="es-MX" b="1" dirty="0" smtClean="0"/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endParaRPr lang="es-MX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9766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MX" sz="3800" b="1" dirty="0" smtClean="0"/>
              <a:t>AR propone términos diversos para la suscripción del AC (</a:t>
            </a:r>
            <a:r>
              <a:rPr lang="es-MX" sz="3800" b="1" dirty="0"/>
              <a:t>Art. 9 Lineamientos</a:t>
            </a:r>
            <a:r>
              <a:rPr lang="es-MX" sz="3800" b="1" dirty="0" smtClean="0"/>
              <a:t>).</a:t>
            </a:r>
          </a:p>
          <a:p>
            <a:pPr marL="0" indent="0" algn="just">
              <a:buNone/>
            </a:pPr>
            <a:r>
              <a:rPr lang="es-MX" sz="3800" dirty="0" smtClean="0"/>
              <a:t>5 días </a:t>
            </a:r>
            <a:r>
              <a:rPr lang="es-MX" sz="3800" dirty="0"/>
              <a:t>para elaborar y notificar el acuerdo </a:t>
            </a:r>
            <a:r>
              <a:rPr lang="es-MX" sz="3800" dirty="0" smtClean="0"/>
              <a:t>en el que PRODECON:</a:t>
            </a:r>
            <a:endParaRPr lang="es-MX" sz="3800" dirty="0"/>
          </a:p>
          <a:p>
            <a:pPr algn="just"/>
            <a:r>
              <a:rPr lang="es-MX" sz="3800" dirty="0" smtClean="0"/>
              <a:t>Identificará </a:t>
            </a:r>
            <a:r>
              <a:rPr lang="es-MX" sz="3800" dirty="0"/>
              <a:t>y </a:t>
            </a:r>
            <a:r>
              <a:rPr lang="es-MX" sz="3800" dirty="0" smtClean="0"/>
              <a:t>relacionará </a:t>
            </a:r>
            <a:r>
              <a:rPr lang="es-MX" sz="3800" dirty="0"/>
              <a:t>los hechos u omisiones consignados en el procedimiento de </a:t>
            </a:r>
            <a:r>
              <a:rPr lang="es-MX" sz="3800" dirty="0" smtClean="0"/>
              <a:t>comprobación </a:t>
            </a:r>
            <a:r>
              <a:rPr lang="es-MX" sz="3800" dirty="0"/>
              <a:t>y la calificación que la </a:t>
            </a:r>
            <a:r>
              <a:rPr lang="es-MX" sz="3800" dirty="0" smtClean="0"/>
              <a:t>autoridad </a:t>
            </a:r>
            <a:r>
              <a:rPr lang="es-MX" sz="3800" dirty="0"/>
              <a:t>propone para aceptar el </a:t>
            </a:r>
            <a:r>
              <a:rPr lang="es-MX" sz="3800" dirty="0" smtClean="0"/>
              <a:t>AC.</a:t>
            </a:r>
            <a:endParaRPr lang="es-MX" sz="3800" dirty="0"/>
          </a:p>
          <a:p>
            <a:pPr algn="just"/>
            <a:r>
              <a:rPr lang="es-MX" sz="3800" dirty="0" smtClean="0"/>
              <a:t>Cuidará </a:t>
            </a:r>
            <a:r>
              <a:rPr lang="es-MX" sz="3800" dirty="0"/>
              <a:t>que en la calificación propuesta en la contestación no se varíen en perjuicio del contribuyente, los hechos u omisiones tal y como fueron consignados en el ejercicio de las facultades de comprobación.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52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597666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Verificará </a:t>
            </a:r>
            <a:r>
              <a:rPr lang="es-MX" dirty="0"/>
              <a:t>que los términos </a:t>
            </a:r>
            <a:r>
              <a:rPr lang="es-MX" dirty="0" smtClean="0"/>
              <a:t>planteados por </a:t>
            </a:r>
            <a:r>
              <a:rPr lang="es-MX" dirty="0"/>
              <a:t>la </a:t>
            </a:r>
            <a:r>
              <a:rPr lang="es-MX" dirty="0" smtClean="0"/>
              <a:t>AR </a:t>
            </a:r>
            <a:r>
              <a:rPr lang="es-MX" dirty="0"/>
              <a:t>para la adopción del </a:t>
            </a:r>
            <a:r>
              <a:rPr lang="es-MX" dirty="0" smtClean="0"/>
              <a:t>AC, </a:t>
            </a:r>
            <a:r>
              <a:rPr lang="es-MX" dirty="0"/>
              <a:t>resulten acordes con las disposiciones jurídicas aplicables, esencialmente, en lo que hace a los derechos del contribuyente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El contribuyente cuenta con cinco días para manifestar si acepta o no los términos</a:t>
            </a:r>
            <a:r>
              <a:rPr lang="es-MX" dirty="0"/>
              <a:t> propuestos por la AR</a:t>
            </a:r>
            <a:r>
              <a:rPr lang="es-MX" dirty="0" smtClean="0"/>
              <a:t>.</a:t>
            </a:r>
          </a:p>
          <a:p>
            <a:pPr algn="just"/>
            <a:r>
              <a:rPr lang="es-MX" dirty="0" smtClean="0"/>
              <a:t>PRODECON podrá convocar a mesas de trabajo a efecto de concretar la suscripción del AC.</a:t>
            </a:r>
          </a:p>
          <a:p>
            <a:pPr algn="just"/>
            <a:r>
              <a:rPr lang="es-MX" dirty="0" smtClean="0"/>
              <a:t>De haber AC se seguirá el procedimiento previsto en el Art. 8 de los Lineamientos.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>
              <a:buNone/>
            </a:pPr>
            <a:endParaRPr lang="es-MX" b="1" dirty="0" smtClean="0"/>
          </a:p>
          <a:p>
            <a:pPr marL="0" indent="0">
              <a:buNone/>
            </a:pPr>
            <a:endParaRPr lang="es-MX" b="1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868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91264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b="1" dirty="0" smtClean="0"/>
              <a:t>AR NO acepta el Acuerdo Conclusivo (</a:t>
            </a:r>
            <a:r>
              <a:rPr lang="es-MX" b="1" dirty="0"/>
              <a:t>Art. </a:t>
            </a:r>
            <a:r>
              <a:rPr lang="es-MX" b="1" dirty="0" smtClean="0"/>
              <a:t>10 </a:t>
            </a:r>
            <a:r>
              <a:rPr lang="es-MX" b="1" dirty="0"/>
              <a:t>Lineamientos</a:t>
            </a:r>
            <a:r>
              <a:rPr lang="es-MX" b="1" dirty="0" smtClean="0"/>
              <a:t>).</a:t>
            </a:r>
          </a:p>
          <a:p>
            <a:pPr marL="0" indent="0" algn="just">
              <a:buNone/>
            </a:pPr>
            <a:r>
              <a:rPr lang="es-MX" dirty="0" smtClean="0"/>
              <a:t>PRODECON emitirá acuerdo de cierre verificando:</a:t>
            </a:r>
          </a:p>
          <a:p>
            <a:pPr algn="just"/>
            <a:r>
              <a:rPr lang="es-MX" dirty="0" smtClean="0"/>
              <a:t>Si los </a:t>
            </a:r>
            <a:r>
              <a:rPr lang="es-MX" dirty="0"/>
              <a:t>fundamentos y motivos </a:t>
            </a:r>
            <a:r>
              <a:rPr lang="es-MX" dirty="0" smtClean="0"/>
              <a:t>para </a:t>
            </a:r>
            <a:r>
              <a:rPr lang="es-MX" dirty="0"/>
              <a:t>no aceptar el </a:t>
            </a:r>
            <a:r>
              <a:rPr lang="es-MX" dirty="0" smtClean="0"/>
              <a:t>AC </a:t>
            </a:r>
            <a:r>
              <a:rPr lang="es-MX" dirty="0"/>
              <a:t>no resultan conforme a las disposiciones jurídicas aplicables y </a:t>
            </a:r>
            <a:r>
              <a:rPr lang="es-MX" dirty="0" smtClean="0"/>
              <a:t>vulneran derechos </a:t>
            </a:r>
            <a:r>
              <a:rPr lang="es-MX" dirty="0"/>
              <a:t>del </a:t>
            </a:r>
            <a:r>
              <a:rPr lang="es-MX" dirty="0" smtClean="0"/>
              <a:t>contribuyente, así lo hará constar.</a:t>
            </a:r>
          </a:p>
          <a:p>
            <a:pPr algn="just"/>
            <a:r>
              <a:rPr lang="es-MX" dirty="0" smtClean="0"/>
              <a:t>El acuerdo se </a:t>
            </a:r>
            <a:r>
              <a:rPr lang="es-MX" dirty="0"/>
              <a:t>notificará </a:t>
            </a:r>
            <a:r>
              <a:rPr lang="es-MX" dirty="0" smtClean="0"/>
              <a:t>a </a:t>
            </a:r>
            <a:r>
              <a:rPr lang="es-MX" dirty="0"/>
              <a:t>las </a:t>
            </a:r>
            <a:r>
              <a:rPr lang="es-MX" dirty="0" smtClean="0"/>
              <a:t>partes </a:t>
            </a:r>
            <a:r>
              <a:rPr lang="es-MX" dirty="0"/>
              <a:t>para efecto de que se reanuden los plazos </a:t>
            </a:r>
            <a:r>
              <a:rPr lang="es-MX" dirty="0" smtClean="0"/>
              <a:t>previstos en los artículos 46-A, 50 y 53 del CFF.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00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papel de PRODECON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Como organismo público con autonomía técnica, funcional y de gestión, </a:t>
            </a:r>
            <a:r>
              <a:rPr lang="es-MX" sz="3600" b="1" dirty="0" smtClean="0"/>
              <a:t>promoverá, transparentará y facilitará</a:t>
            </a:r>
            <a:r>
              <a:rPr lang="es-MX" dirty="0" smtClean="0"/>
              <a:t> </a:t>
            </a:r>
            <a:r>
              <a:rPr lang="es-MX" b="1" dirty="0" smtClean="0"/>
              <a:t>la </a:t>
            </a:r>
            <a:r>
              <a:rPr lang="es-MX" sz="3600" b="1" dirty="0" smtClean="0"/>
              <a:t>solución anticipada y consensuada</a:t>
            </a:r>
            <a:r>
              <a:rPr lang="es-MX" sz="3600" dirty="0" smtClean="0"/>
              <a:t> </a:t>
            </a:r>
            <a:r>
              <a:rPr lang="es-MX" dirty="0" smtClean="0"/>
              <a:t>de los diferendos y desavenencias que, durante el ejercicio de las facultades de comprobación, puedan surgir entre contribuyentes y autoridades fiscales (Art. 1 Lineamientos). 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66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papel de PRODECON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dirty="0" smtClean="0"/>
              <a:t>Cuidará que el procedimiento para llegar al Acuerdo conclusivo se desarrolle de manera transparente, se preserve el cumplimiento de las disposiciones jurídicas aplicables esencialmente en lo que hace a los derechos de los contribuyentes; </a:t>
            </a:r>
            <a:r>
              <a:rPr lang="es-MX" sz="3500" b="1" dirty="0" smtClean="0"/>
              <a:t>actuará por tanto como intermediaria entre autoridad y contribuyente, facilitadora y testigo para la adopción del Acuerdo </a:t>
            </a:r>
            <a:r>
              <a:rPr lang="es-MX" sz="3500" dirty="0" smtClean="0"/>
              <a:t>(Art. 3 Lineamientos)</a:t>
            </a:r>
            <a:r>
              <a:rPr lang="es-MX" sz="3500" b="1" dirty="0" smtClean="0"/>
              <a:t> </a:t>
            </a:r>
            <a:endParaRPr lang="es-MX" sz="3500" b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0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NATURALEZA DE LOS ACUERDOS CONCLUSIVOS.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425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MX" sz="3600" dirty="0" smtClean="0"/>
          </a:p>
          <a:p>
            <a:pPr marL="0" indent="0" algn="just">
              <a:buNone/>
            </a:pPr>
            <a:r>
              <a:rPr lang="es-MX" sz="3600" b="1" dirty="0" smtClean="0"/>
              <a:t>a)</a:t>
            </a:r>
            <a:r>
              <a:rPr lang="es-MX" sz="3600" dirty="0" smtClean="0"/>
              <a:t> VEHÍCULO PARA LA AUTOCORRECCIÓN.</a:t>
            </a:r>
          </a:p>
          <a:p>
            <a:pPr marL="0" indent="0" algn="just">
              <a:buNone/>
            </a:pPr>
            <a:endParaRPr lang="es-MX" sz="6000" dirty="0" smtClean="0"/>
          </a:p>
          <a:p>
            <a:pPr marL="0" indent="0" algn="just">
              <a:buNone/>
            </a:pPr>
            <a:r>
              <a:rPr lang="es-MX" sz="3600" b="1" dirty="0" smtClean="0"/>
              <a:t>b)</a:t>
            </a:r>
            <a:r>
              <a:rPr lang="es-MX" sz="3600" dirty="0" smtClean="0"/>
              <a:t> VERDADERO </a:t>
            </a:r>
            <a:r>
              <a:rPr lang="es-MX" sz="3600" dirty="0"/>
              <a:t>MEDIO ALTERNATIVO PARA LA SOLUCIÓN DE CONTROVERSIAS</a:t>
            </a:r>
            <a:r>
              <a:rPr lang="es-MX" sz="3600" dirty="0" smtClean="0"/>
              <a:t>.</a:t>
            </a:r>
            <a:endParaRPr lang="es-MX" sz="36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50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papel de PRODECON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sz="4400" b="1" dirty="0" smtClean="0"/>
              <a:t>PRODECON</a:t>
            </a:r>
            <a:r>
              <a:rPr lang="es-MX" sz="4400" dirty="0" smtClean="0"/>
              <a:t>  </a:t>
            </a:r>
            <a:r>
              <a:rPr lang="es-MX" sz="4400" b="1" dirty="0"/>
              <a:t>NO</a:t>
            </a:r>
            <a:r>
              <a:rPr lang="es-MX" sz="4400" dirty="0"/>
              <a:t> pierde el carácter de defensor de derechos</a:t>
            </a:r>
          </a:p>
          <a:p>
            <a:endParaRPr lang="es-MX" dirty="0"/>
          </a:p>
          <a:p>
            <a:r>
              <a:rPr lang="es-MX" dirty="0"/>
              <a:t>Entonces…</a:t>
            </a:r>
          </a:p>
          <a:p>
            <a:endParaRPr lang="es-MX" dirty="0"/>
          </a:p>
          <a:p>
            <a:r>
              <a:rPr lang="es-MX" dirty="0"/>
              <a:t>¿Qué papel juegan los asesores del contribuyente?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035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56886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MX" sz="4800" b="1" dirty="0" smtClean="0"/>
              <a:t> </a:t>
            </a:r>
            <a:r>
              <a:rPr lang="es-MX" sz="4800" b="1" dirty="0"/>
              <a:t>La calificación de los </a:t>
            </a:r>
            <a:r>
              <a:rPr lang="es-MX" sz="4800" b="1" dirty="0" smtClean="0"/>
              <a:t>hechos</a:t>
            </a:r>
          </a:p>
          <a:p>
            <a:pPr marL="0" indent="0" algn="ctr">
              <a:buNone/>
            </a:pPr>
            <a:r>
              <a:rPr lang="es-MX" sz="4800" b="1" dirty="0" smtClean="0"/>
              <a:t> </a:t>
            </a:r>
          </a:p>
          <a:p>
            <a:pPr algn="just"/>
            <a:r>
              <a:rPr lang="es-MX" sz="4000" dirty="0" smtClean="0"/>
              <a:t>Está implícita en las facultades de comprobación (PJF).</a:t>
            </a:r>
          </a:p>
          <a:p>
            <a:pPr algn="just"/>
            <a:r>
              <a:rPr lang="es-MX" sz="4000" dirty="0"/>
              <a:t>Adquiere especial relevancia tratándose de conceptos jurídicos </a:t>
            </a:r>
            <a:r>
              <a:rPr lang="es-MX" sz="4000" dirty="0" smtClean="0"/>
              <a:t>indeterminados (4° TCC).</a:t>
            </a:r>
          </a:p>
          <a:p>
            <a:pPr marL="0" indent="0" algn="just">
              <a:buNone/>
            </a:pPr>
            <a:endParaRPr lang="es-MX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09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calificación de los hechos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es-MX" sz="3000" dirty="0">
                <a:solidFill>
                  <a:prstClr val="black"/>
                </a:solidFill>
              </a:rPr>
              <a:t>Adquiere </a:t>
            </a:r>
            <a:r>
              <a:rPr lang="es-MX" sz="3000" b="1" i="1" dirty="0">
                <a:solidFill>
                  <a:prstClr val="black"/>
                </a:solidFill>
              </a:rPr>
              <a:t>especial relevancia tratándose de conceptos jurídicos indeterminados</a:t>
            </a:r>
            <a:r>
              <a:rPr lang="es-MX" sz="3000" dirty="0">
                <a:solidFill>
                  <a:prstClr val="black"/>
                </a:solidFill>
              </a:rPr>
              <a:t>, los cuáles han de ser dotados “…</a:t>
            </a:r>
            <a:r>
              <a:rPr lang="es-MX" sz="3000" i="1" dirty="0">
                <a:solidFill>
                  <a:prstClr val="black"/>
                </a:solidFill>
              </a:rPr>
              <a:t>de contenido concreto mediante la aplicación, correlación, calificación y ponderación de los hechos…en el momento en que se realice su valoración</a:t>
            </a:r>
            <a:r>
              <a:rPr lang="es-MX" sz="3000" dirty="0">
                <a:solidFill>
                  <a:prstClr val="black"/>
                </a:solidFill>
              </a:rPr>
              <a:t>…” Así </a:t>
            </a:r>
            <a:r>
              <a:rPr lang="es-MX" sz="3000" i="1" dirty="0">
                <a:solidFill>
                  <a:prstClr val="black"/>
                </a:solidFill>
              </a:rPr>
              <a:t>al ser contextualizados los hechos del caso particular, “…es posible verificar si se obtienen o no los objetivos y fines…” de tales conceptos</a:t>
            </a:r>
            <a:r>
              <a:rPr lang="es-MX" sz="3000" dirty="0">
                <a:solidFill>
                  <a:prstClr val="black"/>
                </a:solidFill>
              </a:rPr>
              <a:t>, para que: “…tomando en cuenta los intereses en conflicto permitan encontrar una solución concreta y práctica…”. TA. 4º TCMA. Julio de 2007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044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calificación de los hechos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MX" dirty="0">
                <a:solidFill>
                  <a:prstClr val="black"/>
                </a:solidFill>
              </a:rPr>
              <a:t>La calificación del hecho </a:t>
            </a:r>
            <a:r>
              <a:rPr lang="es-MX" b="1" i="1" dirty="0">
                <a:solidFill>
                  <a:prstClr val="black"/>
                </a:solidFill>
              </a:rPr>
              <a:t>presupone el conocimiento por parte del intérprete de la realidad económica involucrada en la norma para definir si hay coincidencia entre ella y lo que pretende gravarse, identificando igualmente el concepto jurídico implícito en las circunstancias particulares de los hechos en cuestión </a:t>
            </a:r>
            <a:r>
              <a:rPr lang="es-MX" dirty="0">
                <a:solidFill>
                  <a:prstClr val="black"/>
                </a:solidFill>
              </a:rPr>
              <a:t>(Sexta Sala Regional Metropolitana. Tesis VI-TASR-VI-13).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F92F0-D024-4BB3-94F2-B0526F68C935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341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1787</Words>
  <Application>Microsoft Office PowerPoint</Application>
  <PresentationFormat>Presentación en pantalla (4:3)</PresentationFormat>
  <Paragraphs>156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Presentación de PowerPoint</vt:lpstr>
      <vt:lpstr>Presentación de PowerPoint</vt:lpstr>
      <vt:lpstr>El papel de PRODECON</vt:lpstr>
      <vt:lpstr>El papel de PRODECON</vt:lpstr>
      <vt:lpstr>NATURALEZA DE LOS ACUERDOS CONCLUSIVOS.</vt:lpstr>
      <vt:lpstr>El papel de PRODECON</vt:lpstr>
      <vt:lpstr>Presentación de PowerPoint</vt:lpstr>
      <vt:lpstr>La calificación de los hechos</vt:lpstr>
      <vt:lpstr>La calificación de los hechos</vt:lpstr>
      <vt:lpstr>La calificación de hechos CFF</vt:lpstr>
      <vt:lpstr>Hechos u omisiones susceptibles de un Acuerdo Conclusivo.</vt:lpstr>
      <vt:lpstr> Procedimiento de los Acuerdos Conclusivos.</vt:lpstr>
      <vt:lpstr>Presentación de PowerPoint</vt:lpstr>
      <vt:lpstr>Casos atendidos por Prodecon que pueden ser materia de un AC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Bernal Ladron de Guevara</dc:creator>
  <cp:lastModifiedBy>Luis Fernando Balderas Espinosa</cp:lastModifiedBy>
  <cp:revision>170</cp:revision>
  <cp:lastPrinted>2014-01-22T18:45:17Z</cp:lastPrinted>
  <dcterms:created xsi:type="dcterms:W3CDTF">2013-11-14T01:07:50Z</dcterms:created>
  <dcterms:modified xsi:type="dcterms:W3CDTF">2014-02-21T23:34:34Z</dcterms:modified>
</cp:coreProperties>
</file>