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98" r:id="rId3"/>
    <p:sldId id="269" r:id="rId4"/>
    <p:sldId id="384" r:id="rId5"/>
    <p:sldId id="367" r:id="rId6"/>
    <p:sldId id="393" r:id="rId7"/>
    <p:sldId id="395" r:id="rId8"/>
    <p:sldId id="396" r:id="rId9"/>
    <p:sldId id="373" r:id="rId10"/>
    <p:sldId id="391" r:id="rId11"/>
    <p:sldId id="399" r:id="rId12"/>
    <p:sldId id="400" r:id="rId13"/>
    <p:sldId id="377" r:id="rId14"/>
    <p:sldId id="369" r:id="rId15"/>
    <p:sldId id="370" r:id="rId16"/>
    <p:sldId id="362" r:id="rId17"/>
    <p:sldId id="388" r:id="rId18"/>
    <p:sldId id="397" r:id="rId19"/>
    <p:sldId id="357" r:id="rId20"/>
    <p:sldId id="321" r:id="rId21"/>
  </p:sldIdLst>
  <p:sldSz cx="9144000" cy="6858000" type="screen4x3"/>
  <p:notesSz cx="6797675" cy="987425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08E"/>
    <a:srgbClr val="F2F2F2"/>
    <a:srgbClr val="40E4A6"/>
    <a:srgbClr val="91EFCB"/>
    <a:srgbClr val="155872"/>
    <a:srgbClr val="2B587F"/>
    <a:srgbClr val="1E3C58"/>
    <a:srgbClr val="2E4054"/>
    <a:srgbClr val="4E498B"/>
    <a:srgbClr val="AC80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364" autoAdjust="0"/>
  </p:normalViewPr>
  <p:slideViewPr>
    <p:cSldViewPr snapToGrid="0" snapToObjects="1" showGuides="1">
      <p:cViewPr varScale="1">
        <p:scale>
          <a:sx n="114" d="100"/>
          <a:sy n="114" d="100"/>
        </p:scale>
        <p:origin x="1386" y="102"/>
      </p:cViewPr>
      <p:guideLst>
        <p:guide orient="horz" pos="211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500DF-E0A5-4DD2-9836-ADEEC5681858}"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s-ES"/>
        </a:p>
      </dgm:t>
    </dgm:pt>
    <dgm:pt modelId="{AC6C5E00-0A63-46C3-979F-11A9D5677ABF}">
      <dgm:prSet phldrT="[Texto]" custT="1"/>
      <dgm:spPr/>
      <dgm:t>
        <a:bodyPr/>
        <a:lstStyle/>
        <a:p>
          <a:r>
            <a:rPr lang="es-ES" sz="1400" b="1" i="1" dirty="0" smtClean="0"/>
            <a:t>Ingreso</a:t>
          </a:r>
          <a:endParaRPr lang="es-ES" sz="1400" b="1" i="1" dirty="0"/>
        </a:p>
      </dgm:t>
    </dgm:pt>
    <dgm:pt modelId="{13F84438-36E8-4D9B-80B2-0BC4769E4BD4}" type="parTrans" cxnId="{65D3F895-9122-4165-A81F-8ED6F65A01F3}">
      <dgm:prSet/>
      <dgm:spPr/>
      <dgm:t>
        <a:bodyPr/>
        <a:lstStyle/>
        <a:p>
          <a:endParaRPr lang="es-ES" sz="2000" b="1" i="1"/>
        </a:p>
      </dgm:t>
    </dgm:pt>
    <dgm:pt modelId="{953C77AE-1A54-487A-82DC-24BFA6F36471}" type="sibTrans" cxnId="{65D3F895-9122-4165-A81F-8ED6F65A01F3}">
      <dgm:prSet/>
      <dgm:spPr/>
      <dgm:t>
        <a:bodyPr/>
        <a:lstStyle/>
        <a:p>
          <a:endParaRPr lang="es-ES" sz="2000" b="1" i="1"/>
        </a:p>
      </dgm:t>
    </dgm:pt>
    <dgm:pt modelId="{F7FF9981-7D0C-4F18-90EF-9448950B7D0C}">
      <dgm:prSet phldrT="[Texto]" custT="1"/>
      <dgm:spPr/>
      <dgm:t>
        <a:bodyPr/>
        <a:lstStyle/>
        <a:p>
          <a:r>
            <a:rPr lang="es-ES" sz="1400" b="1" i="1" dirty="0" smtClean="0"/>
            <a:t>Traslado</a:t>
          </a:r>
          <a:endParaRPr lang="es-ES" sz="1400" b="1" i="1" dirty="0"/>
        </a:p>
      </dgm:t>
    </dgm:pt>
    <dgm:pt modelId="{8D7FE6E2-9B77-430B-95BE-808275DF05B5}" type="parTrans" cxnId="{4547E2EE-6F0B-42FE-AD8B-FC0C1F87D812}">
      <dgm:prSet/>
      <dgm:spPr/>
      <dgm:t>
        <a:bodyPr/>
        <a:lstStyle/>
        <a:p>
          <a:endParaRPr lang="es-ES" sz="2000" b="1" i="1"/>
        </a:p>
      </dgm:t>
    </dgm:pt>
    <dgm:pt modelId="{8E033E41-DBDE-49DE-AABC-7A138A3A767B}" type="sibTrans" cxnId="{4547E2EE-6F0B-42FE-AD8B-FC0C1F87D812}">
      <dgm:prSet/>
      <dgm:spPr/>
      <dgm:t>
        <a:bodyPr/>
        <a:lstStyle/>
        <a:p>
          <a:endParaRPr lang="es-ES" sz="2000" b="1" i="1"/>
        </a:p>
      </dgm:t>
    </dgm:pt>
    <dgm:pt modelId="{306B9953-383D-439B-8230-21D81519EEBA}">
      <dgm:prSet phldrT="[Texto]" custT="1"/>
      <dgm:spPr/>
      <dgm:t>
        <a:bodyPr/>
        <a:lstStyle/>
        <a:p>
          <a:r>
            <a:rPr lang="es-ES" sz="1200" b="1" i="1" dirty="0" smtClean="0"/>
            <a:t>Recepción de pagos</a:t>
          </a:r>
          <a:endParaRPr lang="es-ES" sz="1200" b="1" i="1" dirty="0"/>
        </a:p>
      </dgm:t>
    </dgm:pt>
    <dgm:pt modelId="{D3DEA33D-480B-4BC6-9CB0-DACC20C9C349}" type="parTrans" cxnId="{14A09FAE-F57E-4714-BA29-21908AB32F48}">
      <dgm:prSet/>
      <dgm:spPr/>
      <dgm:t>
        <a:bodyPr/>
        <a:lstStyle/>
        <a:p>
          <a:endParaRPr lang="es-ES" sz="2000" b="1" i="1"/>
        </a:p>
      </dgm:t>
    </dgm:pt>
    <dgm:pt modelId="{25338BA7-A5F2-4FA8-AD01-3EE906A2007B}" type="sibTrans" cxnId="{14A09FAE-F57E-4714-BA29-21908AB32F48}">
      <dgm:prSet/>
      <dgm:spPr/>
      <dgm:t>
        <a:bodyPr/>
        <a:lstStyle/>
        <a:p>
          <a:endParaRPr lang="es-ES" sz="2000" b="1" i="1"/>
        </a:p>
      </dgm:t>
    </dgm:pt>
    <dgm:pt modelId="{A12DF2A6-9ADF-4DBE-90AC-B50A95814FA7}">
      <dgm:prSet phldrT="[Texto]" custT="1"/>
      <dgm:spPr/>
      <dgm:t>
        <a:bodyPr/>
        <a:lstStyle/>
        <a:p>
          <a:r>
            <a:rPr lang="es-ES" sz="1400" b="1" i="1" dirty="0" smtClean="0"/>
            <a:t>Nómina</a:t>
          </a:r>
          <a:endParaRPr lang="es-ES" sz="1400" b="1" i="1" dirty="0"/>
        </a:p>
      </dgm:t>
    </dgm:pt>
    <dgm:pt modelId="{659C06E9-1F60-47F1-BC4B-7D3E76D82CEE}" type="parTrans" cxnId="{A9D46C0B-6EF0-4365-95D1-633D54A8BB94}">
      <dgm:prSet/>
      <dgm:spPr/>
      <dgm:t>
        <a:bodyPr/>
        <a:lstStyle/>
        <a:p>
          <a:endParaRPr lang="es-ES" sz="2000" b="1" i="1"/>
        </a:p>
      </dgm:t>
    </dgm:pt>
    <dgm:pt modelId="{1C3CA040-EC5A-4E0B-9FC7-044889F5C4FE}" type="sibTrans" cxnId="{A9D46C0B-6EF0-4365-95D1-633D54A8BB94}">
      <dgm:prSet/>
      <dgm:spPr/>
      <dgm:t>
        <a:bodyPr/>
        <a:lstStyle/>
        <a:p>
          <a:endParaRPr lang="es-ES" sz="2000" b="1" i="1"/>
        </a:p>
      </dgm:t>
    </dgm:pt>
    <dgm:pt modelId="{56CDE637-3F8D-42A0-AE32-C5EAC4A643E2}">
      <dgm:prSet phldrT="[Texto]" custT="1"/>
      <dgm:spPr/>
      <dgm:t>
        <a:bodyPr/>
        <a:lstStyle/>
        <a:p>
          <a:r>
            <a:rPr lang="es-ES" sz="1400" b="1" i="1" dirty="0" smtClean="0"/>
            <a:t>Egreso</a:t>
          </a:r>
          <a:endParaRPr lang="es-ES" sz="1400" b="1" i="1" dirty="0"/>
        </a:p>
      </dgm:t>
    </dgm:pt>
    <dgm:pt modelId="{8FD58933-99AA-4E4F-9A96-EFB90635EFE7}" type="parTrans" cxnId="{93623940-80BA-491D-9D20-6CECD6CDDCFF}">
      <dgm:prSet/>
      <dgm:spPr/>
      <dgm:t>
        <a:bodyPr/>
        <a:lstStyle/>
        <a:p>
          <a:endParaRPr lang="es-ES" sz="2000" b="1" i="1"/>
        </a:p>
      </dgm:t>
    </dgm:pt>
    <dgm:pt modelId="{2C6B63A1-C0C9-483C-8D00-1CA05CD26C12}" type="sibTrans" cxnId="{93623940-80BA-491D-9D20-6CECD6CDDCFF}">
      <dgm:prSet/>
      <dgm:spPr/>
      <dgm:t>
        <a:bodyPr/>
        <a:lstStyle/>
        <a:p>
          <a:endParaRPr lang="es-ES" sz="2000" b="1" i="1"/>
        </a:p>
      </dgm:t>
    </dgm:pt>
    <dgm:pt modelId="{5998A6C8-2EC1-4756-968F-86DF921DF689}" type="pres">
      <dgm:prSet presAssocID="{B89500DF-E0A5-4DD2-9836-ADEEC5681858}" presName="Name0" presStyleCnt="0">
        <dgm:presLayoutVars>
          <dgm:dir/>
          <dgm:resizeHandles val="exact"/>
        </dgm:presLayoutVars>
      </dgm:prSet>
      <dgm:spPr/>
      <dgm:t>
        <a:bodyPr/>
        <a:lstStyle/>
        <a:p>
          <a:endParaRPr lang="es-ES"/>
        </a:p>
      </dgm:t>
    </dgm:pt>
    <dgm:pt modelId="{960E2558-D6C4-4909-82F3-1B2EB4DAF5FF}" type="pres">
      <dgm:prSet presAssocID="{AC6C5E00-0A63-46C3-979F-11A9D5677ABF}" presName="Name5" presStyleLbl="vennNode1" presStyleIdx="0" presStyleCnt="5" custLinFactY="-59510" custLinFactNeighborX="-256" custLinFactNeighborY="-100000">
        <dgm:presLayoutVars>
          <dgm:bulletEnabled val="1"/>
        </dgm:presLayoutVars>
      </dgm:prSet>
      <dgm:spPr/>
      <dgm:t>
        <a:bodyPr/>
        <a:lstStyle/>
        <a:p>
          <a:endParaRPr lang="es-ES"/>
        </a:p>
      </dgm:t>
    </dgm:pt>
    <dgm:pt modelId="{877C44E0-0C7E-46B9-BD37-7E005E7B5BEB}" type="pres">
      <dgm:prSet presAssocID="{953C77AE-1A54-487A-82DC-24BFA6F36471}" presName="space" presStyleCnt="0"/>
      <dgm:spPr/>
    </dgm:pt>
    <dgm:pt modelId="{B8DFC67F-5E51-4A00-9718-E8001712B753}" type="pres">
      <dgm:prSet presAssocID="{56CDE637-3F8D-42A0-AE32-C5EAC4A643E2}" presName="Name5" presStyleLbl="vennNode1" presStyleIdx="1" presStyleCnt="5" custLinFactX="-60051" custLinFactNeighborX="-100000" custLinFactNeighborY="-80386">
        <dgm:presLayoutVars>
          <dgm:bulletEnabled val="1"/>
        </dgm:presLayoutVars>
      </dgm:prSet>
      <dgm:spPr/>
      <dgm:t>
        <a:bodyPr/>
        <a:lstStyle/>
        <a:p>
          <a:endParaRPr lang="es-ES"/>
        </a:p>
      </dgm:t>
    </dgm:pt>
    <dgm:pt modelId="{737BD727-4A2B-4F94-BF85-A86E1A4D88DB}" type="pres">
      <dgm:prSet presAssocID="{2C6B63A1-C0C9-483C-8D00-1CA05CD26C12}" presName="space" presStyleCnt="0"/>
      <dgm:spPr/>
    </dgm:pt>
    <dgm:pt modelId="{889806AB-1F15-45B1-A26A-1B35BE712EE8}" type="pres">
      <dgm:prSet presAssocID="{F7FF9981-7D0C-4F18-90EF-9448950B7D0C}" presName="Name5" presStyleLbl="vennNode1" presStyleIdx="2" presStyleCnt="5" custLinFactX="-120051" custLinFactNeighborX="-200000" custLinFactNeighborY="-3946">
        <dgm:presLayoutVars>
          <dgm:bulletEnabled val="1"/>
        </dgm:presLayoutVars>
      </dgm:prSet>
      <dgm:spPr/>
      <dgm:t>
        <a:bodyPr/>
        <a:lstStyle/>
        <a:p>
          <a:endParaRPr lang="es-ES"/>
        </a:p>
      </dgm:t>
    </dgm:pt>
    <dgm:pt modelId="{ACCD97D3-392D-4C5B-A150-67F2000E0299}" type="pres">
      <dgm:prSet presAssocID="{8E033E41-DBDE-49DE-AABC-7A138A3A767B}" presName="space" presStyleCnt="0"/>
      <dgm:spPr/>
    </dgm:pt>
    <dgm:pt modelId="{77609F44-B4F4-4EC8-9853-BA57183EC1ED}" type="pres">
      <dgm:prSet presAssocID="{306B9953-383D-439B-8230-21D81519EEBA}" presName="Name5" presStyleLbl="vennNode1" presStyleIdx="3" presStyleCnt="5" custLinFactX="-200000" custLinFactNeighborX="-200256" custLinFactNeighborY="69977">
        <dgm:presLayoutVars>
          <dgm:bulletEnabled val="1"/>
        </dgm:presLayoutVars>
      </dgm:prSet>
      <dgm:spPr/>
      <dgm:t>
        <a:bodyPr/>
        <a:lstStyle/>
        <a:p>
          <a:endParaRPr lang="es-ES"/>
        </a:p>
      </dgm:t>
    </dgm:pt>
    <dgm:pt modelId="{0F3968BE-D1A3-411D-A96C-BFD4380C50C1}" type="pres">
      <dgm:prSet presAssocID="{25338BA7-A5F2-4FA8-AD01-3EE906A2007B}" presName="space" presStyleCnt="0"/>
      <dgm:spPr/>
    </dgm:pt>
    <dgm:pt modelId="{79EA0EB1-3F09-4DB3-8762-2B96E03089BA}" type="pres">
      <dgm:prSet presAssocID="{A12DF2A6-9ADF-4DBE-90AC-B50A95814FA7}" presName="Name5" presStyleLbl="vennNode1" presStyleIdx="4" presStyleCnt="5" custLinFactX="-260051" custLinFactY="45516" custLinFactNeighborX="-300000" custLinFactNeighborY="100000">
        <dgm:presLayoutVars>
          <dgm:bulletEnabled val="1"/>
        </dgm:presLayoutVars>
      </dgm:prSet>
      <dgm:spPr/>
      <dgm:t>
        <a:bodyPr/>
        <a:lstStyle/>
        <a:p>
          <a:endParaRPr lang="es-ES"/>
        </a:p>
      </dgm:t>
    </dgm:pt>
  </dgm:ptLst>
  <dgm:cxnLst>
    <dgm:cxn modelId="{CA13B6E4-7D91-49AE-A6DC-9A9011E53491}" type="presOf" srcId="{56CDE637-3F8D-42A0-AE32-C5EAC4A643E2}" destId="{B8DFC67F-5E51-4A00-9718-E8001712B753}" srcOrd="0" destOrd="0" presId="urn:microsoft.com/office/officeart/2005/8/layout/venn3"/>
    <dgm:cxn modelId="{3052D40D-DCD6-4023-879F-0CD1EC771A25}" type="presOf" srcId="{B89500DF-E0A5-4DD2-9836-ADEEC5681858}" destId="{5998A6C8-2EC1-4756-968F-86DF921DF689}" srcOrd="0" destOrd="0" presId="urn:microsoft.com/office/officeart/2005/8/layout/venn3"/>
    <dgm:cxn modelId="{A9D46C0B-6EF0-4365-95D1-633D54A8BB94}" srcId="{B89500DF-E0A5-4DD2-9836-ADEEC5681858}" destId="{A12DF2A6-9ADF-4DBE-90AC-B50A95814FA7}" srcOrd="4" destOrd="0" parTransId="{659C06E9-1F60-47F1-BC4B-7D3E76D82CEE}" sibTransId="{1C3CA040-EC5A-4E0B-9FC7-044889F5C4FE}"/>
    <dgm:cxn modelId="{EB5C5AD4-9D77-4A6A-AA39-4EAD17FEEC5C}" type="presOf" srcId="{306B9953-383D-439B-8230-21D81519EEBA}" destId="{77609F44-B4F4-4EC8-9853-BA57183EC1ED}" srcOrd="0" destOrd="0" presId="urn:microsoft.com/office/officeart/2005/8/layout/venn3"/>
    <dgm:cxn modelId="{93623940-80BA-491D-9D20-6CECD6CDDCFF}" srcId="{B89500DF-E0A5-4DD2-9836-ADEEC5681858}" destId="{56CDE637-3F8D-42A0-AE32-C5EAC4A643E2}" srcOrd="1" destOrd="0" parTransId="{8FD58933-99AA-4E4F-9A96-EFB90635EFE7}" sibTransId="{2C6B63A1-C0C9-483C-8D00-1CA05CD26C12}"/>
    <dgm:cxn modelId="{976C6362-BD6A-40E7-AD46-F739D267042E}" type="presOf" srcId="{AC6C5E00-0A63-46C3-979F-11A9D5677ABF}" destId="{960E2558-D6C4-4909-82F3-1B2EB4DAF5FF}" srcOrd="0" destOrd="0" presId="urn:microsoft.com/office/officeart/2005/8/layout/venn3"/>
    <dgm:cxn modelId="{4C655B70-B182-4CAF-9086-531B55FE293B}" type="presOf" srcId="{A12DF2A6-9ADF-4DBE-90AC-B50A95814FA7}" destId="{79EA0EB1-3F09-4DB3-8762-2B96E03089BA}" srcOrd="0" destOrd="0" presId="urn:microsoft.com/office/officeart/2005/8/layout/venn3"/>
    <dgm:cxn modelId="{65D3F895-9122-4165-A81F-8ED6F65A01F3}" srcId="{B89500DF-E0A5-4DD2-9836-ADEEC5681858}" destId="{AC6C5E00-0A63-46C3-979F-11A9D5677ABF}" srcOrd="0" destOrd="0" parTransId="{13F84438-36E8-4D9B-80B2-0BC4769E4BD4}" sibTransId="{953C77AE-1A54-487A-82DC-24BFA6F36471}"/>
    <dgm:cxn modelId="{4547E2EE-6F0B-42FE-AD8B-FC0C1F87D812}" srcId="{B89500DF-E0A5-4DD2-9836-ADEEC5681858}" destId="{F7FF9981-7D0C-4F18-90EF-9448950B7D0C}" srcOrd="2" destOrd="0" parTransId="{8D7FE6E2-9B77-430B-95BE-808275DF05B5}" sibTransId="{8E033E41-DBDE-49DE-AABC-7A138A3A767B}"/>
    <dgm:cxn modelId="{14A09FAE-F57E-4714-BA29-21908AB32F48}" srcId="{B89500DF-E0A5-4DD2-9836-ADEEC5681858}" destId="{306B9953-383D-439B-8230-21D81519EEBA}" srcOrd="3" destOrd="0" parTransId="{D3DEA33D-480B-4BC6-9CB0-DACC20C9C349}" sibTransId="{25338BA7-A5F2-4FA8-AD01-3EE906A2007B}"/>
    <dgm:cxn modelId="{E31C9B1F-0803-4122-A0D3-5A288E685A9A}" type="presOf" srcId="{F7FF9981-7D0C-4F18-90EF-9448950B7D0C}" destId="{889806AB-1F15-45B1-A26A-1B35BE712EE8}" srcOrd="0" destOrd="0" presId="urn:microsoft.com/office/officeart/2005/8/layout/venn3"/>
    <dgm:cxn modelId="{82C6ADBD-94EF-4719-AF9C-8988A711F175}" type="presParOf" srcId="{5998A6C8-2EC1-4756-968F-86DF921DF689}" destId="{960E2558-D6C4-4909-82F3-1B2EB4DAF5FF}" srcOrd="0" destOrd="0" presId="urn:microsoft.com/office/officeart/2005/8/layout/venn3"/>
    <dgm:cxn modelId="{F6B80261-B037-49A0-9ACC-CDAAA7EF28D2}" type="presParOf" srcId="{5998A6C8-2EC1-4756-968F-86DF921DF689}" destId="{877C44E0-0C7E-46B9-BD37-7E005E7B5BEB}" srcOrd="1" destOrd="0" presId="urn:microsoft.com/office/officeart/2005/8/layout/venn3"/>
    <dgm:cxn modelId="{1E023C3B-9045-4B85-BF68-26CBB4465674}" type="presParOf" srcId="{5998A6C8-2EC1-4756-968F-86DF921DF689}" destId="{B8DFC67F-5E51-4A00-9718-E8001712B753}" srcOrd="2" destOrd="0" presId="urn:microsoft.com/office/officeart/2005/8/layout/venn3"/>
    <dgm:cxn modelId="{A5BF5DD3-FF32-44CB-BB9D-B0CF6A801635}" type="presParOf" srcId="{5998A6C8-2EC1-4756-968F-86DF921DF689}" destId="{737BD727-4A2B-4F94-BF85-A86E1A4D88DB}" srcOrd="3" destOrd="0" presId="urn:microsoft.com/office/officeart/2005/8/layout/venn3"/>
    <dgm:cxn modelId="{D0187480-9B47-4AA4-B10C-38435934D574}" type="presParOf" srcId="{5998A6C8-2EC1-4756-968F-86DF921DF689}" destId="{889806AB-1F15-45B1-A26A-1B35BE712EE8}" srcOrd="4" destOrd="0" presId="urn:microsoft.com/office/officeart/2005/8/layout/venn3"/>
    <dgm:cxn modelId="{F6F37173-94FA-454C-BDEC-676B0FA2800A}" type="presParOf" srcId="{5998A6C8-2EC1-4756-968F-86DF921DF689}" destId="{ACCD97D3-392D-4C5B-A150-67F2000E0299}" srcOrd="5" destOrd="0" presId="urn:microsoft.com/office/officeart/2005/8/layout/venn3"/>
    <dgm:cxn modelId="{A38AC707-9945-4E8C-8305-E648A5FEE5D3}" type="presParOf" srcId="{5998A6C8-2EC1-4756-968F-86DF921DF689}" destId="{77609F44-B4F4-4EC8-9853-BA57183EC1ED}" srcOrd="6" destOrd="0" presId="urn:microsoft.com/office/officeart/2005/8/layout/venn3"/>
    <dgm:cxn modelId="{4EC86288-EBAB-4CD5-8BB4-D4F7296D7D74}" type="presParOf" srcId="{5998A6C8-2EC1-4756-968F-86DF921DF689}" destId="{0F3968BE-D1A3-411D-A96C-BFD4380C50C1}" srcOrd="7" destOrd="0" presId="urn:microsoft.com/office/officeart/2005/8/layout/venn3"/>
    <dgm:cxn modelId="{D46D5ED8-70EA-46E0-86A3-0BCA6E60EB25}" type="presParOf" srcId="{5998A6C8-2EC1-4756-968F-86DF921DF689}" destId="{79EA0EB1-3F09-4DB3-8762-2B96E03089BA}"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F6F99-4D1F-4484-8AC4-FA0FAE88A04C}"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es-ES"/>
        </a:p>
      </dgm:t>
    </dgm:pt>
    <dgm:pt modelId="{89756883-3547-45CE-86A6-B355AFCBB13D}">
      <dgm:prSet phldrT="[Texto]"/>
      <dgm:spPr/>
      <dgm:t>
        <a:bodyPr/>
        <a:lstStyle/>
        <a:p>
          <a:r>
            <a:rPr lang="es-ES" dirty="0" smtClean="0">
              <a:solidFill>
                <a:schemeClr val="tx1"/>
              </a:solidFill>
            </a:rPr>
            <a:t>Requerido</a:t>
          </a:r>
          <a:endParaRPr lang="es-ES" dirty="0">
            <a:solidFill>
              <a:schemeClr val="tx1"/>
            </a:solidFill>
          </a:endParaRPr>
        </a:p>
      </dgm:t>
    </dgm:pt>
    <dgm:pt modelId="{6C9703FD-8D55-4A5F-804C-565B078F0064}" type="parTrans" cxnId="{08F2E106-B509-48CA-8AB8-28ABB6D558F4}">
      <dgm:prSet/>
      <dgm:spPr/>
      <dgm:t>
        <a:bodyPr/>
        <a:lstStyle/>
        <a:p>
          <a:endParaRPr lang="es-ES"/>
        </a:p>
      </dgm:t>
    </dgm:pt>
    <dgm:pt modelId="{72A5261F-72EA-459D-90F2-17D383FD3C37}" type="sibTrans" cxnId="{08F2E106-B509-48CA-8AB8-28ABB6D558F4}">
      <dgm:prSet/>
      <dgm:spPr/>
      <dgm:t>
        <a:bodyPr/>
        <a:lstStyle/>
        <a:p>
          <a:endParaRPr lang="es-ES"/>
        </a:p>
      </dgm:t>
    </dgm:pt>
    <dgm:pt modelId="{F6406869-9953-4DB9-B9E1-C86E1E063CC5}">
      <dgm:prSet phldrT="[Texto]" custT="1"/>
      <dgm:spPr/>
      <dgm:t>
        <a:bodyPr anchor="ctr" anchorCtr="0"/>
        <a:lstStyle/>
        <a:p>
          <a:pPr algn="just"/>
          <a:r>
            <a:rPr lang="es-ES" sz="1600" dirty="0" smtClean="0"/>
            <a:t>Es obligatorio registrarlos</a:t>
          </a:r>
          <a:endParaRPr lang="es-ES" sz="1600" dirty="0"/>
        </a:p>
      </dgm:t>
    </dgm:pt>
    <dgm:pt modelId="{BCF997C5-6523-40E2-BB12-137C1D4FF589}" type="parTrans" cxnId="{89F043E6-AF54-4C1C-81E4-25E28BE359FF}">
      <dgm:prSet/>
      <dgm:spPr/>
      <dgm:t>
        <a:bodyPr/>
        <a:lstStyle/>
        <a:p>
          <a:endParaRPr lang="es-ES"/>
        </a:p>
      </dgm:t>
    </dgm:pt>
    <dgm:pt modelId="{6280F2AC-CF80-4CD8-92BC-80693BF64F7C}" type="sibTrans" cxnId="{89F043E6-AF54-4C1C-81E4-25E28BE359FF}">
      <dgm:prSet/>
      <dgm:spPr/>
      <dgm:t>
        <a:bodyPr/>
        <a:lstStyle/>
        <a:p>
          <a:endParaRPr lang="es-ES"/>
        </a:p>
      </dgm:t>
    </dgm:pt>
    <dgm:pt modelId="{84CB07BC-A9FB-4AB5-A7D2-EA5E39C76BE5}">
      <dgm:prSet phldrT="[Texto]"/>
      <dgm:spPr/>
      <dgm:t>
        <a:bodyPr/>
        <a:lstStyle/>
        <a:p>
          <a:r>
            <a:rPr lang="es-ES" dirty="0" smtClean="0">
              <a:solidFill>
                <a:schemeClr val="tx1"/>
              </a:solidFill>
            </a:rPr>
            <a:t>Opcional</a:t>
          </a:r>
          <a:endParaRPr lang="es-ES" dirty="0">
            <a:solidFill>
              <a:schemeClr val="tx1"/>
            </a:solidFill>
          </a:endParaRPr>
        </a:p>
      </dgm:t>
    </dgm:pt>
    <dgm:pt modelId="{8151AD38-DB2E-4716-B65F-9CC50C8391AE}" type="parTrans" cxnId="{DA6C465A-88F9-4E3D-868D-9B6ADEBA706C}">
      <dgm:prSet/>
      <dgm:spPr/>
      <dgm:t>
        <a:bodyPr/>
        <a:lstStyle/>
        <a:p>
          <a:endParaRPr lang="es-ES"/>
        </a:p>
      </dgm:t>
    </dgm:pt>
    <dgm:pt modelId="{3A452009-1A3B-41B3-94A7-15EB386ED25B}" type="sibTrans" cxnId="{DA6C465A-88F9-4E3D-868D-9B6ADEBA706C}">
      <dgm:prSet/>
      <dgm:spPr/>
      <dgm:t>
        <a:bodyPr/>
        <a:lstStyle/>
        <a:p>
          <a:endParaRPr lang="es-ES"/>
        </a:p>
      </dgm:t>
    </dgm:pt>
    <dgm:pt modelId="{8C16E93C-A493-48A7-B41F-56C95FA2184A}">
      <dgm:prSet phldrT="[Texto]" custT="1"/>
      <dgm:spPr/>
      <dgm:t>
        <a:bodyPr anchor="ctr" anchorCtr="0"/>
        <a:lstStyle/>
        <a:p>
          <a:pPr algn="just"/>
          <a:r>
            <a:rPr lang="es-ES" sz="1600" dirty="0" smtClean="0"/>
            <a:t>Es opción registrarlos, el contribuyente puede o no capturar información en el campo.</a:t>
          </a:r>
          <a:endParaRPr lang="es-ES" sz="1600" dirty="0"/>
        </a:p>
      </dgm:t>
    </dgm:pt>
    <dgm:pt modelId="{CF57AF73-3401-46E6-8CA8-CE50FE8533E4}" type="parTrans" cxnId="{FC131FF7-6BFE-4044-B24A-2B1D58B79EB8}">
      <dgm:prSet/>
      <dgm:spPr/>
      <dgm:t>
        <a:bodyPr/>
        <a:lstStyle/>
        <a:p>
          <a:endParaRPr lang="es-ES"/>
        </a:p>
      </dgm:t>
    </dgm:pt>
    <dgm:pt modelId="{E5FB3515-0E6D-4089-9758-330B887D0845}" type="sibTrans" cxnId="{FC131FF7-6BFE-4044-B24A-2B1D58B79EB8}">
      <dgm:prSet/>
      <dgm:spPr/>
      <dgm:t>
        <a:bodyPr/>
        <a:lstStyle/>
        <a:p>
          <a:endParaRPr lang="es-ES"/>
        </a:p>
      </dgm:t>
    </dgm:pt>
    <dgm:pt modelId="{EE897FB4-D9E8-462E-9587-1B10D95F4AE7}">
      <dgm:prSet phldrT="[Texto]" custT="1"/>
      <dgm:spPr/>
      <dgm:t>
        <a:bodyPr anchor="ctr" anchorCtr="0"/>
        <a:lstStyle/>
        <a:p>
          <a:pPr algn="l"/>
          <a:r>
            <a:rPr lang="es-ES" sz="1600" i="1" dirty="0" smtClean="0"/>
            <a:t>Ejemplos: Serie, Folio, Nombre del emisor</a:t>
          </a:r>
          <a:endParaRPr lang="es-ES" sz="1600" i="1" dirty="0"/>
        </a:p>
      </dgm:t>
    </dgm:pt>
    <dgm:pt modelId="{216FFAA0-0798-41C1-80C1-4129E9E049D7}" type="parTrans" cxnId="{0C3360F7-06C8-4BE3-9326-73AE80DCA282}">
      <dgm:prSet/>
      <dgm:spPr/>
      <dgm:t>
        <a:bodyPr/>
        <a:lstStyle/>
        <a:p>
          <a:endParaRPr lang="es-ES"/>
        </a:p>
      </dgm:t>
    </dgm:pt>
    <dgm:pt modelId="{94BBC5A4-8919-4A05-84A7-71B2535B1826}" type="sibTrans" cxnId="{0C3360F7-06C8-4BE3-9326-73AE80DCA282}">
      <dgm:prSet/>
      <dgm:spPr/>
      <dgm:t>
        <a:bodyPr/>
        <a:lstStyle/>
        <a:p>
          <a:endParaRPr lang="es-ES"/>
        </a:p>
      </dgm:t>
    </dgm:pt>
    <dgm:pt modelId="{3F76901A-4A17-4BDF-9488-121D8B080F88}">
      <dgm:prSet phldrT="[Texto]"/>
      <dgm:spPr/>
      <dgm:t>
        <a:bodyPr/>
        <a:lstStyle/>
        <a:p>
          <a:r>
            <a:rPr lang="es-ES" dirty="0" smtClean="0">
              <a:solidFill>
                <a:schemeClr val="tx1"/>
              </a:solidFill>
            </a:rPr>
            <a:t>Condicional</a:t>
          </a:r>
          <a:endParaRPr lang="es-ES" dirty="0">
            <a:solidFill>
              <a:schemeClr val="tx1"/>
            </a:solidFill>
          </a:endParaRPr>
        </a:p>
      </dgm:t>
    </dgm:pt>
    <dgm:pt modelId="{515B87F0-8476-4FE9-9149-2ED8DBBD9870}" type="parTrans" cxnId="{B8A9E8D3-7DB1-40B0-8B27-C205A4F8010D}">
      <dgm:prSet/>
      <dgm:spPr/>
      <dgm:t>
        <a:bodyPr/>
        <a:lstStyle/>
        <a:p>
          <a:endParaRPr lang="es-ES"/>
        </a:p>
      </dgm:t>
    </dgm:pt>
    <dgm:pt modelId="{D48CF765-141D-4F1E-B670-9E9E8F896C96}" type="sibTrans" cxnId="{B8A9E8D3-7DB1-40B0-8B27-C205A4F8010D}">
      <dgm:prSet/>
      <dgm:spPr/>
      <dgm:t>
        <a:bodyPr/>
        <a:lstStyle/>
        <a:p>
          <a:endParaRPr lang="es-ES"/>
        </a:p>
      </dgm:t>
    </dgm:pt>
    <dgm:pt modelId="{C2859E2B-2E80-4DF2-90A8-95F67F220BCF}">
      <dgm:prSet phldrT="[Texto]" custT="1"/>
      <dgm:spPr/>
      <dgm:t>
        <a:bodyPr/>
        <a:lstStyle/>
        <a:p>
          <a:pPr algn="just"/>
          <a:r>
            <a:rPr lang="es-MX" sz="1600" dirty="0" smtClean="0"/>
            <a:t>Deberán informarse siempre que aplique el supuesto conforme a la operación que ampara el comprobante que se está expidiendo, así como la información proporcionada en algún otro campo.</a:t>
          </a:r>
          <a:endParaRPr lang="es-ES" sz="1600" dirty="0"/>
        </a:p>
      </dgm:t>
    </dgm:pt>
    <dgm:pt modelId="{89F57679-7EB3-49F3-8CA4-672FE96C8565}" type="parTrans" cxnId="{2584F9B6-BA17-4503-A94B-498AE57FFE13}">
      <dgm:prSet/>
      <dgm:spPr/>
      <dgm:t>
        <a:bodyPr/>
        <a:lstStyle/>
        <a:p>
          <a:endParaRPr lang="es-ES"/>
        </a:p>
      </dgm:t>
    </dgm:pt>
    <dgm:pt modelId="{15F4CC18-552D-4B1A-88EF-CB4D18A99A6F}" type="sibTrans" cxnId="{2584F9B6-BA17-4503-A94B-498AE57FFE13}">
      <dgm:prSet/>
      <dgm:spPr/>
      <dgm:t>
        <a:bodyPr/>
        <a:lstStyle/>
        <a:p>
          <a:endParaRPr lang="es-ES"/>
        </a:p>
      </dgm:t>
    </dgm:pt>
    <dgm:pt modelId="{AE0FBC26-6A16-469D-8542-F927956B185F}">
      <dgm:prSet phldrT="[Texto]" custT="1"/>
      <dgm:spPr/>
      <dgm:t>
        <a:bodyPr/>
        <a:lstStyle/>
        <a:p>
          <a:pPr algn="just"/>
          <a:r>
            <a:rPr lang="es-ES" sz="1600" i="1" dirty="0" smtClean="0"/>
            <a:t>Ejemplo: El Tipo de cambio se debe registrar cuando la moneda es distinta de MXN</a:t>
          </a:r>
          <a:endParaRPr lang="es-ES" sz="1600" i="1" dirty="0"/>
        </a:p>
      </dgm:t>
    </dgm:pt>
    <dgm:pt modelId="{04F314C3-6C83-40DB-B199-553616A4B37B}" type="parTrans" cxnId="{4849C3EB-B41A-46A7-B0BE-A4524AB67FE5}">
      <dgm:prSet/>
      <dgm:spPr/>
      <dgm:t>
        <a:bodyPr/>
        <a:lstStyle/>
        <a:p>
          <a:endParaRPr lang="es-ES"/>
        </a:p>
      </dgm:t>
    </dgm:pt>
    <dgm:pt modelId="{81607EB7-715E-4304-B31D-238F2C16498C}" type="sibTrans" cxnId="{4849C3EB-B41A-46A7-B0BE-A4524AB67FE5}">
      <dgm:prSet/>
      <dgm:spPr/>
      <dgm:t>
        <a:bodyPr/>
        <a:lstStyle/>
        <a:p>
          <a:endParaRPr lang="es-ES"/>
        </a:p>
      </dgm:t>
    </dgm:pt>
    <dgm:pt modelId="{2A7CFA32-B4AD-4442-832C-C50190F74999}">
      <dgm:prSet phldrT="[Texto]" custT="1"/>
      <dgm:spPr/>
      <dgm:t>
        <a:bodyPr anchor="ctr" anchorCtr="0"/>
        <a:lstStyle/>
        <a:p>
          <a:pPr algn="just"/>
          <a:r>
            <a:rPr lang="es-ES" sz="1600" i="1" dirty="0" smtClean="0"/>
            <a:t>Ejemplos: RFC del emisor, RFC del receptor, Lugar de expedición, Total.</a:t>
          </a:r>
          <a:endParaRPr lang="es-ES" sz="1600" i="1" dirty="0"/>
        </a:p>
      </dgm:t>
    </dgm:pt>
    <dgm:pt modelId="{F7A46E29-9327-408F-98C9-D5F1180867E7}" type="parTrans" cxnId="{0A61747B-C404-4422-89F6-93E32BEA185F}">
      <dgm:prSet/>
      <dgm:spPr/>
      <dgm:t>
        <a:bodyPr/>
        <a:lstStyle/>
        <a:p>
          <a:endParaRPr lang="es-ES"/>
        </a:p>
      </dgm:t>
    </dgm:pt>
    <dgm:pt modelId="{FFC7A973-3CA9-4402-B8E4-87D9281541BB}" type="sibTrans" cxnId="{0A61747B-C404-4422-89F6-93E32BEA185F}">
      <dgm:prSet/>
      <dgm:spPr/>
      <dgm:t>
        <a:bodyPr/>
        <a:lstStyle/>
        <a:p>
          <a:endParaRPr lang="es-ES"/>
        </a:p>
      </dgm:t>
    </dgm:pt>
    <dgm:pt modelId="{D311EA89-36D8-445A-A826-EEB801CEC7EF}">
      <dgm:prSet phldrT="[Texto]" custT="1"/>
      <dgm:spPr/>
      <dgm:t>
        <a:bodyPr anchor="ctr" anchorCtr="0"/>
        <a:lstStyle/>
        <a:p>
          <a:pPr algn="l"/>
          <a:endParaRPr lang="es-ES" sz="1600" dirty="0"/>
        </a:p>
      </dgm:t>
    </dgm:pt>
    <dgm:pt modelId="{2BB14336-EB96-4E0A-8F0D-9F74FDE15189}" type="parTrans" cxnId="{2957CF06-B18E-4AFA-B062-392A1C517DEA}">
      <dgm:prSet/>
      <dgm:spPr/>
      <dgm:t>
        <a:bodyPr/>
        <a:lstStyle/>
        <a:p>
          <a:endParaRPr lang="es-ES"/>
        </a:p>
      </dgm:t>
    </dgm:pt>
    <dgm:pt modelId="{BA6C7D66-1124-4996-B7A6-AC2C4CAB08F0}" type="sibTrans" cxnId="{2957CF06-B18E-4AFA-B062-392A1C517DEA}">
      <dgm:prSet/>
      <dgm:spPr/>
      <dgm:t>
        <a:bodyPr/>
        <a:lstStyle/>
        <a:p>
          <a:endParaRPr lang="es-ES"/>
        </a:p>
      </dgm:t>
    </dgm:pt>
    <dgm:pt modelId="{E3769F15-7B5E-4001-AED1-6FBA5EBC8728}">
      <dgm:prSet phldrT="[Texto]" custT="1"/>
      <dgm:spPr/>
      <dgm:t>
        <a:bodyPr anchor="ctr" anchorCtr="0"/>
        <a:lstStyle/>
        <a:p>
          <a:pPr algn="just"/>
          <a:endParaRPr lang="es-ES" sz="1600" dirty="0"/>
        </a:p>
      </dgm:t>
    </dgm:pt>
    <dgm:pt modelId="{47D76A73-F5A1-4705-8519-27FBC4D6BC39}" type="parTrans" cxnId="{754B653F-06B7-4EE2-AE33-763FEAE13400}">
      <dgm:prSet/>
      <dgm:spPr/>
      <dgm:t>
        <a:bodyPr/>
        <a:lstStyle/>
        <a:p>
          <a:endParaRPr lang="es-ES"/>
        </a:p>
      </dgm:t>
    </dgm:pt>
    <dgm:pt modelId="{F79E9E7E-1F30-4161-912F-C0D694074460}" type="sibTrans" cxnId="{754B653F-06B7-4EE2-AE33-763FEAE13400}">
      <dgm:prSet/>
      <dgm:spPr/>
      <dgm:t>
        <a:bodyPr/>
        <a:lstStyle/>
        <a:p>
          <a:endParaRPr lang="es-ES"/>
        </a:p>
      </dgm:t>
    </dgm:pt>
    <dgm:pt modelId="{38DCA6A6-DE26-4CE3-83FE-BBCFF4D2D629}">
      <dgm:prSet phldrT="[Texto]" custT="1"/>
      <dgm:spPr/>
      <dgm:t>
        <a:bodyPr/>
        <a:lstStyle/>
        <a:p>
          <a:pPr algn="just"/>
          <a:endParaRPr lang="es-ES" sz="1600" dirty="0"/>
        </a:p>
      </dgm:t>
    </dgm:pt>
    <dgm:pt modelId="{8FBCE0EE-9EFE-4D1A-8665-3B806A9097BD}" type="parTrans" cxnId="{163DFA76-5713-4043-84C1-7A298D352F13}">
      <dgm:prSet/>
      <dgm:spPr/>
      <dgm:t>
        <a:bodyPr/>
        <a:lstStyle/>
        <a:p>
          <a:endParaRPr lang="es-ES"/>
        </a:p>
      </dgm:t>
    </dgm:pt>
    <dgm:pt modelId="{E20D47C1-0E79-4240-98C0-EBFB9790E964}" type="sibTrans" cxnId="{163DFA76-5713-4043-84C1-7A298D352F13}">
      <dgm:prSet/>
      <dgm:spPr/>
      <dgm:t>
        <a:bodyPr/>
        <a:lstStyle/>
        <a:p>
          <a:endParaRPr lang="es-ES"/>
        </a:p>
      </dgm:t>
    </dgm:pt>
    <dgm:pt modelId="{3043EEC4-9B1A-4CCF-97C2-A845CC966543}">
      <dgm:prSet phldrT="[Texto]" custT="1"/>
      <dgm:spPr/>
      <dgm:t>
        <a:bodyPr anchor="ctr" anchorCtr="0"/>
        <a:lstStyle/>
        <a:p>
          <a:pPr algn="just"/>
          <a:endParaRPr lang="es-ES" sz="1600" dirty="0"/>
        </a:p>
      </dgm:t>
    </dgm:pt>
    <dgm:pt modelId="{9A868B56-C1E5-4AB8-8E11-0C67A190FF56}" type="parTrans" cxnId="{5CDD8ADC-7A7A-4C88-931F-51279838B754}">
      <dgm:prSet/>
      <dgm:spPr/>
      <dgm:t>
        <a:bodyPr/>
        <a:lstStyle/>
        <a:p>
          <a:endParaRPr lang="es-ES"/>
        </a:p>
      </dgm:t>
    </dgm:pt>
    <dgm:pt modelId="{26CC1064-B50E-47EE-A627-79D9007AF321}" type="sibTrans" cxnId="{5CDD8ADC-7A7A-4C88-931F-51279838B754}">
      <dgm:prSet/>
      <dgm:spPr/>
      <dgm:t>
        <a:bodyPr/>
        <a:lstStyle/>
        <a:p>
          <a:endParaRPr lang="es-ES"/>
        </a:p>
      </dgm:t>
    </dgm:pt>
    <dgm:pt modelId="{F31D6973-FDC0-46B3-9D9B-BDDDB9EA1E67}">
      <dgm:prSet phldrT="[Texto]" custT="1"/>
      <dgm:spPr/>
      <dgm:t>
        <a:bodyPr anchor="ctr" anchorCtr="0"/>
        <a:lstStyle/>
        <a:p>
          <a:pPr algn="just"/>
          <a:endParaRPr lang="es-ES" sz="1600" dirty="0"/>
        </a:p>
      </dgm:t>
    </dgm:pt>
    <dgm:pt modelId="{B70CB5E5-0954-410E-9DDD-321BDDED61CD}" type="parTrans" cxnId="{BEE1CE53-6B84-44B1-9F82-E4979134CD19}">
      <dgm:prSet/>
      <dgm:spPr/>
      <dgm:t>
        <a:bodyPr/>
        <a:lstStyle/>
        <a:p>
          <a:endParaRPr lang="es-ES"/>
        </a:p>
      </dgm:t>
    </dgm:pt>
    <dgm:pt modelId="{B7DDE807-0C75-4FD2-B233-D6933F05BC57}" type="sibTrans" cxnId="{BEE1CE53-6B84-44B1-9F82-E4979134CD19}">
      <dgm:prSet/>
      <dgm:spPr/>
      <dgm:t>
        <a:bodyPr/>
        <a:lstStyle/>
        <a:p>
          <a:endParaRPr lang="es-ES"/>
        </a:p>
      </dgm:t>
    </dgm:pt>
    <dgm:pt modelId="{1DE16789-0311-47DC-800A-DE783BC264C8}">
      <dgm:prSet phldrT="[Texto]" custT="1"/>
      <dgm:spPr/>
      <dgm:t>
        <a:bodyPr anchor="ctr" anchorCtr="0"/>
        <a:lstStyle/>
        <a:p>
          <a:pPr algn="just"/>
          <a:endParaRPr lang="es-ES" sz="1600" dirty="0"/>
        </a:p>
      </dgm:t>
    </dgm:pt>
    <dgm:pt modelId="{E2F6E371-92A0-45F9-9AC1-12BFC7EE3AE7}" type="parTrans" cxnId="{CAD7A425-4E88-44E2-8F60-4724B5A502D3}">
      <dgm:prSet/>
      <dgm:spPr/>
      <dgm:t>
        <a:bodyPr/>
        <a:lstStyle/>
        <a:p>
          <a:endParaRPr lang="es-ES"/>
        </a:p>
      </dgm:t>
    </dgm:pt>
    <dgm:pt modelId="{D2198F57-358E-4D6E-8F78-D0325623F3B5}" type="sibTrans" cxnId="{CAD7A425-4E88-44E2-8F60-4724B5A502D3}">
      <dgm:prSet/>
      <dgm:spPr/>
      <dgm:t>
        <a:bodyPr/>
        <a:lstStyle/>
        <a:p>
          <a:endParaRPr lang="es-ES"/>
        </a:p>
      </dgm:t>
    </dgm:pt>
    <dgm:pt modelId="{B7528640-D7DE-47FA-8F23-E99A15A3871B}">
      <dgm:prSet phldrT="[Texto]" custT="1"/>
      <dgm:spPr/>
      <dgm:t>
        <a:bodyPr anchor="ctr" anchorCtr="0"/>
        <a:lstStyle/>
        <a:p>
          <a:pPr algn="just"/>
          <a:endParaRPr lang="es-ES" sz="1600" dirty="0"/>
        </a:p>
      </dgm:t>
    </dgm:pt>
    <dgm:pt modelId="{F13C9F13-64CA-48CC-980D-2CC06DB3D8D8}" type="parTrans" cxnId="{5701F693-8309-4889-A23A-DC8EC8879085}">
      <dgm:prSet/>
      <dgm:spPr/>
      <dgm:t>
        <a:bodyPr/>
        <a:lstStyle/>
        <a:p>
          <a:endParaRPr lang="es-ES"/>
        </a:p>
      </dgm:t>
    </dgm:pt>
    <dgm:pt modelId="{831441C3-464E-4E91-B03C-2A0B60112E48}" type="sibTrans" cxnId="{5701F693-8309-4889-A23A-DC8EC8879085}">
      <dgm:prSet/>
      <dgm:spPr/>
      <dgm:t>
        <a:bodyPr/>
        <a:lstStyle/>
        <a:p>
          <a:endParaRPr lang="es-ES"/>
        </a:p>
      </dgm:t>
    </dgm:pt>
    <dgm:pt modelId="{38F01818-5367-4579-B9CC-ECEAC7913730}">
      <dgm:prSet phldrT="[Texto]" custT="1"/>
      <dgm:spPr/>
      <dgm:t>
        <a:bodyPr anchor="ctr" anchorCtr="0"/>
        <a:lstStyle/>
        <a:p>
          <a:pPr algn="just"/>
          <a:endParaRPr lang="es-ES" sz="1600" dirty="0"/>
        </a:p>
      </dgm:t>
    </dgm:pt>
    <dgm:pt modelId="{CDB8ADCE-D141-47F0-9792-DAF21547A8AC}" type="parTrans" cxnId="{EE12C7D8-8E1B-44EC-A747-F21151611BE0}">
      <dgm:prSet/>
      <dgm:spPr/>
      <dgm:t>
        <a:bodyPr/>
        <a:lstStyle/>
        <a:p>
          <a:endParaRPr lang="es-ES"/>
        </a:p>
      </dgm:t>
    </dgm:pt>
    <dgm:pt modelId="{62E76898-75C2-4B59-8D1E-0B282150E8CF}" type="sibTrans" cxnId="{EE12C7D8-8E1B-44EC-A747-F21151611BE0}">
      <dgm:prSet/>
      <dgm:spPr/>
      <dgm:t>
        <a:bodyPr/>
        <a:lstStyle/>
        <a:p>
          <a:endParaRPr lang="es-ES"/>
        </a:p>
      </dgm:t>
    </dgm:pt>
    <dgm:pt modelId="{C8F97655-AE4F-4B35-B7AE-B27D89D8299A}">
      <dgm:prSet phldrT="[Texto]" custT="1"/>
      <dgm:spPr/>
      <dgm:t>
        <a:bodyPr anchor="ctr" anchorCtr="0"/>
        <a:lstStyle/>
        <a:p>
          <a:pPr algn="just"/>
          <a:endParaRPr lang="es-ES" sz="1600" dirty="0"/>
        </a:p>
      </dgm:t>
    </dgm:pt>
    <dgm:pt modelId="{4EA97350-795B-425C-B30D-973C009ADA0E}" type="parTrans" cxnId="{7D5DAA00-A663-4275-ABB5-7E7B12C495F1}">
      <dgm:prSet/>
      <dgm:spPr/>
      <dgm:t>
        <a:bodyPr/>
        <a:lstStyle/>
        <a:p>
          <a:endParaRPr lang="es-ES"/>
        </a:p>
      </dgm:t>
    </dgm:pt>
    <dgm:pt modelId="{3D49FC10-51EE-461D-A7F6-71F7796A8DC0}" type="sibTrans" cxnId="{7D5DAA00-A663-4275-ABB5-7E7B12C495F1}">
      <dgm:prSet/>
      <dgm:spPr/>
      <dgm:t>
        <a:bodyPr/>
        <a:lstStyle/>
        <a:p>
          <a:endParaRPr lang="es-ES"/>
        </a:p>
      </dgm:t>
    </dgm:pt>
    <dgm:pt modelId="{37210160-BF94-497F-8A08-6CF55ECAF72B}">
      <dgm:prSet phldrT="[Texto]" custT="1"/>
      <dgm:spPr/>
      <dgm:t>
        <a:bodyPr anchor="ctr" anchorCtr="0"/>
        <a:lstStyle/>
        <a:p>
          <a:pPr algn="just"/>
          <a:endParaRPr lang="es-ES" sz="1600" dirty="0"/>
        </a:p>
      </dgm:t>
    </dgm:pt>
    <dgm:pt modelId="{92C041E8-E7F9-4142-AC68-EDF2079C8535}" type="parTrans" cxnId="{0154FDBD-0D22-4857-96F0-737B24362CB5}">
      <dgm:prSet/>
      <dgm:spPr/>
      <dgm:t>
        <a:bodyPr/>
        <a:lstStyle/>
        <a:p>
          <a:endParaRPr lang="es-ES"/>
        </a:p>
      </dgm:t>
    </dgm:pt>
    <dgm:pt modelId="{D7BED62A-62E5-42E7-AE2E-C6A0352EE528}" type="sibTrans" cxnId="{0154FDBD-0D22-4857-96F0-737B24362CB5}">
      <dgm:prSet/>
      <dgm:spPr/>
      <dgm:t>
        <a:bodyPr/>
        <a:lstStyle/>
        <a:p>
          <a:endParaRPr lang="es-ES"/>
        </a:p>
      </dgm:t>
    </dgm:pt>
    <dgm:pt modelId="{8345A324-2EB0-4280-A55B-FCA299A5619D}" type="pres">
      <dgm:prSet presAssocID="{6A5F6F99-4D1F-4484-8AC4-FA0FAE88A04C}" presName="Name0" presStyleCnt="0">
        <dgm:presLayoutVars>
          <dgm:dir/>
          <dgm:animLvl val="lvl"/>
          <dgm:resizeHandles val="exact"/>
        </dgm:presLayoutVars>
      </dgm:prSet>
      <dgm:spPr/>
      <dgm:t>
        <a:bodyPr/>
        <a:lstStyle/>
        <a:p>
          <a:endParaRPr lang="es-ES"/>
        </a:p>
      </dgm:t>
    </dgm:pt>
    <dgm:pt modelId="{58449535-F137-4D95-9103-0874F2DC6B07}" type="pres">
      <dgm:prSet presAssocID="{89756883-3547-45CE-86A6-B355AFCBB13D}" presName="composite" presStyleCnt="0"/>
      <dgm:spPr/>
    </dgm:pt>
    <dgm:pt modelId="{0FE488CA-D5DB-4FDE-88D1-3578ED7BD6C6}" type="pres">
      <dgm:prSet presAssocID="{89756883-3547-45CE-86A6-B355AFCBB13D}" presName="parTx" presStyleLbl="alignNode1" presStyleIdx="0" presStyleCnt="3">
        <dgm:presLayoutVars>
          <dgm:chMax val="0"/>
          <dgm:chPref val="0"/>
          <dgm:bulletEnabled val="1"/>
        </dgm:presLayoutVars>
      </dgm:prSet>
      <dgm:spPr/>
      <dgm:t>
        <a:bodyPr/>
        <a:lstStyle/>
        <a:p>
          <a:endParaRPr lang="es-ES"/>
        </a:p>
      </dgm:t>
    </dgm:pt>
    <dgm:pt modelId="{6538CB19-38E5-42C8-BA97-0DA5C6F89205}" type="pres">
      <dgm:prSet presAssocID="{89756883-3547-45CE-86A6-B355AFCBB13D}" presName="desTx" presStyleLbl="alignAccFollowNode1" presStyleIdx="0" presStyleCnt="3">
        <dgm:presLayoutVars>
          <dgm:bulletEnabled val="1"/>
        </dgm:presLayoutVars>
      </dgm:prSet>
      <dgm:spPr/>
      <dgm:t>
        <a:bodyPr/>
        <a:lstStyle/>
        <a:p>
          <a:endParaRPr lang="es-ES"/>
        </a:p>
      </dgm:t>
    </dgm:pt>
    <dgm:pt modelId="{375B65FC-984C-4BD4-BE0A-09A4AC2EB26C}" type="pres">
      <dgm:prSet presAssocID="{72A5261F-72EA-459D-90F2-17D383FD3C37}" presName="space" presStyleCnt="0"/>
      <dgm:spPr/>
    </dgm:pt>
    <dgm:pt modelId="{BE076EC0-AB98-4A16-B4C2-5628DF2FD2BE}" type="pres">
      <dgm:prSet presAssocID="{84CB07BC-A9FB-4AB5-A7D2-EA5E39C76BE5}" presName="composite" presStyleCnt="0"/>
      <dgm:spPr/>
    </dgm:pt>
    <dgm:pt modelId="{920BE6CC-A636-4048-AF7F-9964039F9CB7}" type="pres">
      <dgm:prSet presAssocID="{84CB07BC-A9FB-4AB5-A7D2-EA5E39C76BE5}" presName="parTx" presStyleLbl="alignNode1" presStyleIdx="1" presStyleCnt="3">
        <dgm:presLayoutVars>
          <dgm:chMax val="0"/>
          <dgm:chPref val="0"/>
          <dgm:bulletEnabled val="1"/>
        </dgm:presLayoutVars>
      </dgm:prSet>
      <dgm:spPr/>
      <dgm:t>
        <a:bodyPr/>
        <a:lstStyle/>
        <a:p>
          <a:endParaRPr lang="es-ES"/>
        </a:p>
      </dgm:t>
    </dgm:pt>
    <dgm:pt modelId="{777958B9-123C-4D4F-AB16-1A86C7CBC6FF}" type="pres">
      <dgm:prSet presAssocID="{84CB07BC-A9FB-4AB5-A7D2-EA5E39C76BE5}" presName="desTx" presStyleLbl="alignAccFollowNode1" presStyleIdx="1" presStyleCnt="3">
        <dgm:presLayoutVars>
          <dgm:bulletEnabled val="1"/>
        </dgm:presLayoutVars>
      </dgm:prSet>
      <dgm:spPr/>
      <dgm:t>
        <a:bodyPr/>
        <a:lstStyle/>
        <a:p>
          <a:endParaRPr lang="es-ES"/>
        </a:p>
      </dgm:t>
    </dgm:pt>
    <dgm:pt modelId="{5B778BAA-8EC5-4928-A144-1D9A9987CC47}" type="pres">
      <dgm:prSet presAssocID="{3A452009-1A3B-41B3-94A7-15EB386ED25B}" presName="space" presStyleCnt="0"/>
      <dgm:spPr/>
    </dgm:pt>
    <dgm:pt modelId="{14ED455C-4C91-44B6-AB8D-958B5FF78DC3}" type="pres">
      <dgm:prSet presAssocID="{3F76901A-4A17-4BDF-9488-121D8B080F88}" presName="composite" presStyleCnt="0"/>
      <dgm:spPr/>
    </dgm:pt>
    <dgm:pt modelId="{4C6B00CD-D6E1-464B-BF57-C0F6C6A065C7}" type="pres">
      <dgm:prSet presAssocID="{3F76901A-4A17-4BDF-9488-121D8B080F88}" presName="parTx" presStyleLbl="alignNode1" presStyleIdx="2" presStyleCnt="3">
        <dgm:presLayoutVars>
          <dgm:chMax val="0"/>
          <dgm:chPref val="0"/>
          <dgm:bulletEnabled val="1"/>
        </dgm:presLayoutVars>
      </dgm:prSet>
      <dgm:spPr/>
      <dgm:t>
        <a:bodyPr/>
        <a:lstStyle/>
        <a:p>
          <a:endParaRPr lang="es-ES"/>
        </a:p>
      </dgm:t>
    </dgm:pt>
    <dgm:pt modelId="{B3750DC3-EB81-40B1-B811-8862F039AD9D}" type="pres">
      <dgm:prSet presAssocID="{3F76901A-4A17-4BDF-9488-121D8B080F88}" presName="desTx" presStyleLbl="alignAccFollowNode1" presStyleIdx="2" presStyleCnt="3">
        <dgm:presLayoutVars>
          <dgm:bulletEnabled val="1"/>
        </dgm:presLayoutVars>
      </dgm:prSet>
      <dgm:spPr/>
      <dgm:t>
        <a:bodyPr/>
        <a:lstStyle/>
        <a:p>
          <a:endParaRPr lang="es-ES"/>
        </a:p>
      </dgm:t>
    </dgm:pt>
  </dgm:ptLst>
  <dgm:cxnLst>
    <dgm:cxn modelId="{7D5DAA00-A663-4275-ABB5-7E7B12C495F1}" srcId="{89756883-3547-45CE-86A6-B355AFCBB13D}" destId="{C8F97655-AE4F-4B35-B7AE-B27D89D8299A}" srcOrd="4" destOrd="0" parTransId="{4EA97350-795B-425C-B30D-973C009ADA0E}" sibTransId="{3D49FC10-51EE-461D-A7F6-71F7796A8DC0}"/>
    <dgm:cxn modelId="{433D62A6-0009-41DE-8953-B510BAF428F6}" type="presOf" srcId="{37210160-BF94-497F-8A08-6CF55ECAF72B}" destId="{6538CB19-38E5-42C8-BA97-0DA5C6F89205}" srcOrd="0" destOrd="5" presId="urn:microsoft.com/office/officeart/2005/8/layout/hList1"/>
    <dgm:cxn modelId="{F1D2822A-2E19-4F43-BE0B-439411287E97}" type="presOf" srcId="{C2859E2B-2E80-4DF2-90A8-95F67F220BCF}" destId="{B3750DC3-EB81-40B1-B811-8862F039AD9D}" srcOrd="0" destOrd="0" presId="urn:microsoft.com/office/officeart/2005/8/layout/hList1"/>
    <dgm:cxn modelId="{9BEA9A17-FB95-47F3-9DE1-9395F1450A65}" type="presOf" srcId="{B7528640-D7DE-47FA-8F23-E99A15A3871B}" destId="{777958B9-123C-4D4F-AB16-1A86C7CBC6FF}" srcOrd="0" destOrd="3" presId="urn:microsoft.com/office/officeart/2005/8/layout/hList1"/>
    <dgm:cxn modelId="{08F2E106-B509-48CA-8AB8-28ABB6D558F4}" srcId="{6A5F6F99-4D1F-4484-8AC4-FA0FAE88A04C}" destId="{89756883-3547-45CE-86A6-B355AFCBB13D}" srcOrd="0" destOrd="0" parTransId="{6C9703FD-8D55-4A5F-804C-565B078F0064}" sibTransId="{72A5261F-72EA-459D-90F2-17D383FD3C37}"/>
    <dgm:cxn modelId="{2584F9B6-BA17-4503-A94B-498AE57FFE13}" srcId="{3F76901A-4A17-4BDF-9488-121D8B080F88}" destId="{C2859E2B-2E80-4DF2-90A8-95F67F220BCF}" srcOrd="0" destOrd="0" parTransId="{89F57679-7EB3-49F3-8CA4-672FE96C8565}" sibTransId="{15F4CC18-552D-4B1A-88EF-CB4D18A99A6F}"/>
    <dgm:cxn modelId="{5701F693-8309-4889-A23A-DC8EC8879085}" srcId="{84CB07BC-A9FB-4AB5-A7D2-EA5E39C76BE5}" destId="{B7528640-D7DE-47FA-8F23-E99A15A3871B}" srcOrd="3" destOrd="0" parTransId="{F13C9F13-64CA-48CC-980D-2CC06DB3D8D8}" sibTransId="{831441C3-464E-4E91-B03C-2A0B60112E48}"/>
    <dgm:cxn modelId="{5CDD8ADC-7A7A-4C88-931F-51279838B754}" srcId="{89756883-3547-45CE-86A6-B355AFCBB13D}" destId="{3043EEC4-9B1A-4CCF-97C2-A845CC966543}" srcOrd="2" destOrd="0" parTransId="{9A868B56-C1E5-4AB8-8E11-0C67A190FF56}" sibTransId="{26CC1064-B50E-47EE-A627-79D9007AF321}"/>
    <dgm:cxn modelId="{33AE623D-E3C8-4B4B-971F-2B92E7BF853A}" type="presOf" srcId="{C8F97655-AE4F-4B35-B7AE-B27D89D8299A}" destId="{6538CB19-38E5-42C8-BA97-0DA5C6F89205}" srcOrd="0" destOrd="4" presId="urn:microsoft.com/office/officeart/2005/8/layout/hList1"/>
    <dgm:cxn modelId="{0154FDBD-0D22-4857-96F0-737B24362CB5}" srcId="{89756883-3547-45CE-86A6-B355AFCBB13D}" destId="{37210160-BF94-497F-8A08-6CF55ECAF72B}" srcOrd="5" destOrd="0" parTransId="{92C041E8-E7F9-4142-AC68-EDF2079C8535}" sibTransId="{D7BED62A-62E5-42E7-AE2E-C6A0352EE528}"/>
    <dgm:cxn modelId="{0A61747B-C404-4422-89F6-93E32BEA185F}" srcId="{89756883-3547-45CE-86A6-B355AFCBB13D}" destId="{2A7CFA32-B4AD-4442-832C-C50190F74999}" srcOrd="7" destOrd="0" parTransId="{F7A46E29-9327-408F-98C9-D5F1180867E7}" sibTransId="{FFC7A973-3CA9-4402-B8E4-87D9281541BB}"/>
    <dgm:cxn modelId="{DA6C465A-88F9-4E3D-868D-9B6ADEBA706C}" srcId="{6A5F6F99-4D1F-4484-8AC4-FA0FAE88A04C}" destId="{84CB07BC-A9FB-4AB5-A7D2-EA5E39C76BE5}" srcOrd="1" destOrd="0" parTransId="{8151AD38-DB2E-4716-B65F-9CC50C8391AE}" sibTransId="{3A452009-1A3B-41B3-94A7-15EB386ED25B}"/>
    <dgm:cxn modelId="{4849C3EB-B41A-46A7-B0BE-A4524AB67FE5}" srcId="{3F76901A-4A17-4BDF-9488-121D8B080F88}" destId="{AE0FBC26-6A16-469D-8542-F927956B185F}" srcOrd="2" destOrd="0" parTransId="{04F314C3-6C83-40DB-B199-553616A4B37B}" sibTransId="{81607EB7-715E-4304-B31D-238F2C16498C}"/>
    <dgm:cxn modelId="{C3042521-AB08-4ED5-9A94-1CDE3DA23756}" type="presOf" srcId="{38F01818-5367-4579-B9CC-ECEAC7913730}" destId="{6538CB19-38E5-42C8-BA97-0DA5C6F89205}" srcOrd="0" destOrd="3" presId="urn:microsoft.com/office/officeart/2005/8/layout/hList1"/>
    <dgm:cxn modelId="{6AA4A8DA-DE7D-4A3C-9368-C1197736A6B2}" type="presOf" srcId="{84CB07BC-A9FB-4AB5-A7D2-EA5E39C76BE5}" destId="{920BE6CC-A636-4048-AF7F-9964039F9CB7}" srcOrd="0" destOrd="0" presId="urn:microsoft.com/office/officeart/2005/8/layout/hList1"/>
    <dgm:cxn modelId="{69CFBB70-E30F-4384-8120-AC8FD80AB56A}" type="presOf" srcId="{F6406869-9953-4DB9-B9E1-C86E1E063CC5}" destId="{6538CB19-38E5-42C8-BA97-0DA5C6F89205}" srcOrd="0" destOrd="1" presId="urn:microsoft.com/office/officeart/2005/8/layout/hList1"/>
    <dgm:cxn modelId="{862C1D22-F441-42C9-8240-52BA0CBCFDFE}" type="presOf" srcId="{2A7CFA32-B4AD-4442-832C-C50190F74999}" destId="{6538CB19-38E5-42C8-BA97-0DA5C6F89205}" srcOrd="0" destOrd="7" presId="urn:microsoft.com/office/officeart/2005/8/layout/hList1"/>
    <dgm:cxn modelId="{2D3C45A7-ECA5-48A2-AFE0-2D67E07B4885}" type="presOf" srcId="{38DCA6A6-DE26-4CE3-83FE-BBCFF4D2D629}" destId="{B3750DC3-EB81-40B1-B811-8862F039AD9D}" srcOrd="0" destOrd="1" presId="urn:microsoft.com/office/officeart/2005/8/layout/hList1"/>
    <dgm:cxn modelId="{74EC994C-7442-4DF0-A99D-EF39C8CBD76D}" type="presOf" srcId="{AE0FBC26-6A16-469D-8542-F927956B185F}" destId="{B3750DC3-EB81-40B1-B811-8862F039AD9D}" srcOrd="0" destOrd="2" presId="urn:microsoft.com/office/officeart/2005/8/layout/hList1"/>
    <dgm:cxn modelId="{0C3360F7-06C8-4BE3-9326-73AE80DCA282}" srcId="{84CB07BC-A9FB-4AB5-A7D2-EA5E39C76BE5}" destId="{EE897FB4-D9E8-462E-9587-1B10D95F4AE7}" srcOrd="4" destOrd="0" parTransId="{216FFAA0-0798-41C1-80C1-4129E9E049D7}" sibTransId="{94BBC5A4-8919-4A05-84A7-71B2535B1826}"/>
    <dgm:cxn modelId="{DA92CE70-ACB5-4458-83FE-8E2D5575FAC0}" type="presOf" srcId="{3043EEC4-9B1A-4CCF-97C2-A845CC966543}" destId="{6538CB19-38E5-42C8-BA97-0DA5C6F89205}" srcOrd="0" destOrd="2" presId="urn:microsoft.com/office/officeart/2005/8/layout/hList1"/>
    <dgm:cxn modelId="{910C2E38-51E8-45A6-8365-9D9E1486F2CB}" type="presOf" srcId="{6A5F6F99-4D1F-4484-8AC4-FA0FAE88A04C}" destId="{8345A324-2EB0-4280-A55B-FCA299A5619D}" srcOrd="0" destOrd="0" presId="urn:microsoft.com/office/officeart/2005/8/layout/hList1"/>
    <dgm:cxn modelId="{163DFA76-5713-4043-84C1-7A298D352F13}" srcId="{3F76901A-4A17-4BDF-9488-121D8B080F88}" destId="{38DCA6A6-DE26-4CE3-83FE-BBCFF4D2D629}" srcOrd="1" destOrd="0" parTransId="{8FBCE0EE-9EFE-4D1A-8665-3B806A9097BD}" sibTransId="{E20D47C1-0E79-4240-98C0-EBFB9790E964}"/>
    <dgm:cxn modelId="{2957CF06-B18E-4AFA-B062-392A1C517DEA}" srcId="{89756883-3547-45CE-86A6-B355AFCBB13D}" destId="{D311EA89-36D8-445A-A826-EEB801CEC7EF}" srcOrd="0" destOrd="0" parTransId="{2BB14336-EB96-4E0A-8F0D-9F74FDE15189}" sibTransId="{BA6C7D66-1124-4996-B7A6-AC2C4CAB08F0}"/>
    <dgm:cxn modelId="{BEE1CE53-6B84-44B1-9F82-E4979134CD19}" srcId="{84CB07BC-A9FB-4AB5-A7D2-EA5E39C76BE5}" destId="{F31D6973-FDC0-46B3-9D9B-BDDDB9EA1E67}" srcOrd="1" destOrd="0" parTransId="{B70CB5E5-0954-410E-9DDD-321BDDED61CD}" sibTransId="{B7DDE807-0C75-4FD2-B233-D6933F05BC57}"/>
    <dgm:cxn modelId="{15D699CA-EEE8-46D3-82FA-441631918653}" type="presOf" srcId="{1DE16789-0311-47DC-800A-DE783BC264C8}" destId="{777958B9-123C-4D4F-AB16-1A86C7CBC6FF}" srcOrd="0" destOrd="2" presId="urn:microsoft.com/office/officeart/2005/8/layout/hList1"/>
    <dgm:cxn modelId="{EE12C7D8-8E1B-44EC-A747-F21151611BE0}" srcId="{89756883-3547-45CE-86A6-B355AFCBB13D}" destId="{38F01818-5367-4579-B9CC-ECEAC7913730}" srcOrd="3" destOrd="0" parTransId="{CDB8ADCE-D141-47F0-9792-DAF21547A8AC}" sibTransId="{62E76898-75C2-4B59-8D1E-0B282150E8CF}"/>
    <dgm:cxn modelId="{754B653F-06B7-4EE2-AE33-763FEAE13400}" srcId="{89756883-3547-45CE-86A6-B355AFCBB13D}" destId="{E3769F15-7B5E-4001-AED1-6FBA5EBC8728}" srcOrd="6" destOrd="0" parTransId="{47D76A73-F5A1-4705-8519-27FBC4D6BC39}" sibTransId="{F79E9E7E-1F30-4161-912F-C0D694074460}"/>
    <dgm:cxn modelId="{89F043E6-AF54-4C1C-81E4-25E28BE359FF}" srcId="{89756883-3547-45CE-86A6-B355AFCBB13D}" destId="{F6406869-9953-4DB9-B9E1-C86E1E063CC5}" srcOrd="1" destOrd="0" parTransId="{BCF997C5-6523-40E2-BB12-137C1D4FF589}" sibTransId="{6280F2AC-CF80-4CD8-92BC-80693BF64F7C}"/>
    <dgm:cxn modelId="{FC131FF7-6BFE-4044-B24A-2B1D58B79EB8}" srcId="{84CB07BC-A9FB-4AB5-A7D2-EA5E39C76BE5}" destId="{8C16E93C-A493-48A7-B41F-56C95FA2184A}" srcOrd="0" destOrd="0" parTransId="{CF57AF73-3401-46E6-8CA8-CE50FE8533E4}" sibTransId="{E5FB3515-0E6D-4089-9758-330B887D0845}"/>
    <dgm:cxn modelId="{FC61F7EF-DE25-461B-A8B5-5D0312F388CC}" type="presOf" srcId="{EE897FB4-D9E8-462E-9587-1B10D95F4AE7}" destId="{777958B9-123C-4D4F-AB16-1A86C7CBC6FF}" srcOrd="0" destOrd="4" presId="urn:microsoft.com/office/officeart/2005/8/layout/hList1"/>
    <dgm:cxn modelId="{1BD734A3-6A7F-430C-9384-0B4DE16EF0B8}" type="presOf" srcId="{E3769F15-7B5E-4001-AED1-6FBA5EBC8728}" destId="{6538CB19-38E5-42C8-BA97-0DA5C6F89205}" srcOrd="0" destOrd="6" presId="urn:microsoft.com/office/officeart/2005/8/layout/hList1"/>
    <dgm:cxn modelId="{B8A9E8D3-7DB1-40B0-8B27-C205A4F8010D}" srcId="{6A5F6F99-4D1F-4484-8AC4-FA0FAE88A04C}" destId="{3F76901A-4A17-4BDF-9488-121D8B080F88}" srcOrd="2" destOrd="0" parTransId="{515B87F0-8476-4FE9-9149-2ED8DBBD9870}" sibTransId="{D48CF765-141D-4F1E-B670-9E9E8F896C96}"/>
    <dgm:cxn modelId="{0E9E968C-9392-47EF-82EA-BECB1EB80C6D}" type="presOf" srcId="{F31D6973-FDC0-46B3-9D9B-BDDDB9EA1E67}" destId="{777958B9-123C-4D4F-AB16-1A86C7CBC6FF}" srcOrd="0" destOrd="1" presId="urn:microsoft.com/office/officeart/2005/8/layout/hList1"/>
    <dgm:cxn modelId="{D753B3F1-3AAD-43FF-8C90-F4BE9F682AF8}" type="presOf" srcId="{89756883-3547-45CE-86A6-B355AFCBB13D}" destId="{0FE488CA-D5DB-4FDE-88D1-3578ED7BD6C6}" srcOrd="0" destOrd="0" presId="urn:microsoft.com/office/officeart/2005/8/layout/hList1"/>
    <dgm:cxn modelId="{4D073459-8F83-4C51-90B8-E819C7F7B77A}" type="presOf" srcId="{8C16E93C-A493-48A7-B41F-56C95FA2184A}" destId="{777958B9-123C-4D4F-AB16-1A86C7CBC6FF}" srcOrd="0" destOrd="0" presId="urn:microsoft.com/office/officeart/2005/8/layout/hList1"/>
    <dgm:cxn modelId="{CAD7A425-4E88-44E2-8F60-4724B5A502D3}" srcId="{84CB07BC-A9FB-4AB5-A7D2-EA5E39C76BE5}" destId="{1DE16789-0311-47DC-800A-DE783BC264C8}" srcOrd="2" destOrd="0" parTransId="{E2F6E371-92A0-45F9-9AC1-12BFC7EE3AE7}" sibTransId="{D2198F57-358E-4D6E-8F78-D0325623F3B5}"/>
    <dgm:cxn modelId="{9B7F813B-27C0-4F59-AA57-01D7FDE8AC26}" type="presOf" srcId="{3F76901A-4A17-4BDF-9488-121D8B080F88}" destId="{4C6B00CD-D6E1-464B-BF57-C0F6C6A065C7}" srcOrd="0" destOrd="0" presId="urn:microsoft.com/office/officeart/2005/8/layout/hList1"/>
    <dgm:cxn modelId="{8662CD10-F341-4383-B9B7-CBDE7CA13AE6}" type="presOf" srcId="{D311EA89-36D8-445A-A826-EEB801CEC7EF}" destId="{6538CB19-38E5-42C8-BA97-0DA5C6F89205}" srcOrd="0" destOrd="0" presId="urn:microsoft.com/office/officeart/2005/8/layout/hList1"/>
    <dgm:cxn modelId="{CA8236FA-7A1D-49B4-98F4-B56A0A872128}" type="presParOf" srcId="{8345A324-2EB0-4280-A55B-FCA299A5619D}" destId="{58449535-F137-4D95-9103-0874F2DC6B07}" srcOrd="0" destOrd="0" presId="urn:microsoft.com/office/officeart/2005/8/layout/hList1"/>
    <dgm:cxn modelId="{215B74D6-85FB-4649-A6B5-0B792E02E336}" type="presParOf" srcId="{58449535-F137-4D95-9103-0874F2DC6B07}" destId="{0FE488CA-D5DB-4FDE-88D1-3578ED7BD6C6}" srcOrd="0" destOrd="0" presId="urn:microsoft.com/office/officeart/2005/8/layout/hList1"/>
    <dgm:cxn modelId="{29B27368-6BFF-43D4-B183-863C14C089A5}" type="presParOf" srcId="{58449535-F137-4D95-9103-0874F2DC6B07}" destId="{6538CB19-38E5-42C8-BA97-0DA5C6F89205}" srcOrd="1" destOrd="0" presId="urn:microsoft.com/office/officeart/2005/8/layout/hList1"/>
    <dgm:cxn modelId="{8AAC289A-8F25-4868-A06B-5D2979EAB8FD}" type="presParOf" srcId="{8345A324-2EB0-4280-A55B-FCA299A5619D}" destId="{375B65FC-984C-4BD4-BE0A-09A4AC2EB26C}" srcOrd="1" destOrd="0" presId="urn:microsoft.com/office/officeart/2005/8/layout/hList1"/>
    <dgm:cxn modelId="{F725D9D7-AECC-4E6D-AF10-0227B6A6F500}" type="presParOf" srcId="{8345A324-2EB0-4280-A55B-FCA299A5619D}" destId="{BE076EC0-AB98-4A16-B4C2-5628DF2FD2BE}" srcOrd="2" destOrd="0" presId="urn:microsoft.com/office/officeart/2005/8/layout/hList1"/>
    <dgm:cxn modelId="{1E40E4E8-8E36-467B-9009-B243895993A0}" type="presParOf" srcId="{BE076EC0-AB98-4A16-B4C2-5628DF2FD2BE}" destId="{920BE6CC-A636-4048-AF7F-9964039F9CB7}" srcOrd="0" destOrd="0" presId="urn:microsoft.com/office/officeart/2005/8/layout/hList1"/>
    <dgm:cxn modelId="{D2162FE3-A0E0-4B33-9F97-2C181688D4C1}" type="presParOf" srcId="{BE076EC0-AB98-4A16-B4C2-5628DF2FD2BE}" destId="{777958B9-123C-4D4F-AB16-1A86C7CBC6FF}" srcOrd="1" destOrd="0" presId="urn:microsoft.com/office/officeart/2005/8/layout/hList1"/>
    <dgm:cxn modelId="{2B15CC81-BDEA-465E-9C46-6546C5D839EA}" type="presParOf" srcId="{8345A324-2EB0-4280-A55B-FCA299A5619D}" destId="{5B778BAA-8EC5-4928-A144-1D9A9987CC47}" srcOrd="3" destOrd="0" presId="urn:microsoft.com/office/officeart/2005/8/layout/hList1"/>
    <dgm:cxn modelId="{ECF5DE11-67AF-47E4-ABFB-00FFFE3CE7B0}" type="presParOf" srcId="{8345A324-2EB0-4280-A55B-FCA299A5619D}" destId="{14ED455C-4C91-44B6-AB8D-958B5FF78DC3}" srcOrd="4" destOrd="0" presId="urn:microsoft.com/office/officeart/2005/8/layout/hList1"/>
    <dgm:cxn modelId="{E1DBDEF2-64BD-4734-A489-D5F33D9F897D}" type="presParOf" srcId="{14ED455C-4C91-44B6-AB8D-958B5FF78DC3}" destId="{4C6B00CD-D6E1-464B-BF57-C0F6C6A065C7}" srcOrd="0" destOrd="0" presId="urn:microsoft.com/office/officeart/2005/8/layout/hList1"/>
    <dgm:cxn modelId="{EF1CAFFE-2ECF-4A46-968E-6133D41FD585}" type="presParOf" srcId="{14ED455C-4C91-44B6-AB8D-958B5FF78DC3}" destId="{B3750DC3-EB81-40B1-B811-8862F039AD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E2558-D6C4-4909-82F3-1B2EB4DAF5FF}">
      <dsp:nvSpPr>
        <dsp:cNvPr id="0" name=""/>
        <dsp:cNvSpPr/>
      </dsp:nvSpPr>
      <dsp:spPr>
        <a:xfrm>
          <a:off x="0" y="81461"/>
          <a:ext cx="1152487" cy="115248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425" tIns="17780" rIns="63425" bIns="17780" numCol="1" spcCol="1270" anchor="ctr" anchorCtr="0">
          <a:noAutofit/>
        </a:bodyPr>
        <a:lstStyle/>
        <a:p>
          <a:pPr lvl="0" algn="ctr" defTabSz="622300">
            <a:lnSpc>
              <a:spcPct val="90000"/>
            </a:lnSpc>
            <a:spcBef>
              <a:spcPct val="0"/>
            </a:spcBef>
            <a:spcAft>
              <a:spcPct val="35000"/>
            </a:spcAft>
          </a:pPr>
          <a:r>
            <a:rPr lang="es-ES" sz="1400" b="1" i="1" kern="1200" dirty="0" smtClean="0"/>
            <a:t>Ingreso</a:t>
          </a:r>
          <a:endParaRPr lang="es-ES" sz="1400" b="1" i="1" kern="1200" dirty="0"/>
        </a:p>
      </dsp:txBody>
      <dsp:txXfrm>
        <a:off x="168778" y="250239"/>
        <a:ext cx="814931" cy="814931"/>
      </dsp:txXfrm>
    </dsp:sp>
    <dsp:sp modelId="{B8DFC67F-5E51-4A00-9718-E8001712B753}">
      <dsp:nvSpPr>
        <dsp:cNvPr id="0" name=""/>
        <dsp:cNvSpPr/>
      </dsp:nvSpPr>
      <dsp:spPr>
        <a:xfrm>
          <a:off x="3" y="993355"/>
          <a:ext cx="1152487" cy="1152487"/>
        </a:xfrm>
        <a:prstGeom prst="ellipse">
          <a:avLst/>
        </a:prstGeom>
        <a:solidFill>
          <a:schemeClr val="accent3">
            <a:alpha val="50000"/>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425" tIns="17780" rIns="63425" bIns="17780" numCol="1" spcCol="1270" anchor="ctr" anchorCtr="0">
          <a:noAutofit/>
        </a:bodyPr>
        <a:lstStyle/>
        <a:p>
          <a:pPr lvl="0" algn="ctr" defTabSz="622300">
            <a:lnSpc>
              <a:spcPct val="90000"/>
            </a:lnSpc>
            <a:spcBef>
              <a:spcPct val="0"/>
            </a:spcBef>
            <a:spcAft>
              <a:spcPct val="35000"/>
            </a:spcAft>
          </a:pPr>
          <a:r>
            <a:rPr lang="es-ES" sz="1400" b="1" i="1" kern="1200" dirty="0" smtClean="0"/>
            <a:t>Egreso</a:t>
          </a:r>
          <a:endParaRPr lang="es-ES" sz="1400" b="1" i="1" kern="1200" dirty="0"/>
        </a:p>
      </dsp:txBody>
      <dsp:txXfrm>
        <a:off x="168781" y="1162133"/>
        <a:ext cx="814931" cy="814931"/>
      </dsp:txXfrm>
    </dsp:sp>
    <dsp:sp modelId="{889806AB-1F15-45B1-A26A-1B35BE712EE8}">
      <dsp:nvSpPr>
        <dsp:cNvPr id="0" name=""/>
        <dsp:cNvSpPr/>
      </dsp:nvSpPr>
      <dsp:spPr>
        <a:xfrm>
          <a:off x="3" y="1874317"/>
          <a:ext cx="1152487" cy="1152487"/>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425" tIns="17780" rIns="63425" bIns="17780" numCol="1" spcCol="1270" anchor="ctr" anchorCtr="0">
          <a:noAutofit/>
        </a:bodyPr>
        <a:lstStyle/>
        <a:p>
          <a:pPr lvl="0" algn="ctr" defTabSz="622300">
            <a:lnSpc>
              <a:spcPct val="90000"/>
            </a:lnSpc>
            <a:spcBef>
              <a:spcPct val="0"/>
            </a:spcBef>
            <a:spcAft>
              <a:spcPct val="35000"/>
            </a:spcAft>
          </a:pPr>
          <a:r>
            <a:rPr lang="es-ES" sz="1400" b="1" i="1" kern="1200" dirty="0" smtClean="0"/>
            <a:t>Traslado</a:t>
          </a:r>
          <a:endParaRPr lang="es-ES" sz="1400" b="1" i="1" kern="1200" dirty="0"/>
        </a:p>
      </dsp:txBody>
      <dsp:txXfrm>
        <a:off x="168781" y="2043095"/>
        <a:ext cx="814931" cy="814931"/>
      </dsp:txXfrm>
    </dsp:sp>
    <dsp:sp modelId="{77609F44-B4F4-4EC8-9853-BA57183EC1ED}">
      <dsp:nvSpPr>
        <dsp:cNvPr id="0" name=""/>
        <dsp:cNvSpPr/>
      </dsp:nvSpPr>
      <dsp:spPr>
        <a:xfrm>
          <a:off x="0" y="2726270"/>
          <a:ext cx="1152487" cy="1152487"/>
        </a:xfrm>
        <a:prstGeom prst="ellipse">
          <a:avLst/>
        </a:prstGeom>
        <a:solidFill>
          <a:schemeClr val="accent3">
            <a:alpha val="50000"/>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425" tIns="15240" rIns="63425" bIns="15240" numCol="1" spcCol="1270" anchor="ctr" anchorCtr="0">
          <a:noAutofit/>
        </a:bodyPr>
        <a:lstStyle/>
        <a:p>
          <a:pPr lvl="0" algn="ctr" defTabSz="533400">
            <a:lnSpc>
              <a:spcPct val="90000"/>
            </a:lnSpc>
            <a:spcBef>
              <a:spcPct val="0"/>
            </a:spcBef>
            <a:spcAft>
              <a:spcPct val="35000"/>
            </a:spcAft>
          </a:pPr>
          <a:r>
            <a:rPr lang="es-ES" sz="1200" b="1" i="1" kern="1200" dirty="0" smtClean="0"/>
            <a:t>Recepción de pagos</a:t>
          </a:r>
          <a:endParaRPr lang="es-ES" sz="1200" b="1" i="1" kern="1200" dirty="0"/>
        </a:p>
      </dsp:txBody>
      <dsp:txXfrm>
        <a:off x="168778" y="2895048"/>
        <a:ext cx="814931" cy="814931"/>
      </dsp:txXfrm>
    </dsp:sp>
    <dsp:sp modelId="{79EA0EB1-3F09-4DB3-8762-2B96E03089BA}">
      <dsp:nvSpPr>
        <dsp:cNvPr id="0" name=""/>
        <dsp:cNvSpPr/>
      </dsp:nvSpPr>
      <dsp:spPr>
        <a:xfrm>
          <a:off x="3" y="3596848"/>
          <a:ext cx="1152487" cy="1152487"/>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425" tIns="17780" rIns="63425" bIns="17780" numCol="1" spcCol="1270" anchor="ctr" anchorCtr="0">
          <a:noAutofit/>
        </a:bodyPr>
        <a:lstStyle/>
        <a:p>
          <a:pPr lvl="0" algn="ctr" defTabSz="622300">
            <a:lnSpc>
              <a:spcPct val="90000"/>
            </a:lnSpc>
            <a:spcBef>
              <a:spcPct val="0"/>
            </a:spcBef>
            <a:spcAft>
              <a:spcPct val="35000"/>
            </a:spcAft>
          </a:pPr>
          <a:r>
            <a:rPr lang="es-ES" sz="1400" b="1" i="1" kern="1200" dirty="0" smtClean="0"/>
            <a:t>Nómina</a:t>
          </a:r>
          <a:endParaRPr lang="es-ES" sz="1400" b="1" i="1" kern="1200" dirty="0"/>
        </a:p>
      </dsp:txBody>
      <dsp:txXfrm>
        <a:off x="168781" y="3765626"/>
        <a:ext cx="814931" cy="814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488CA-D5DB-4FDE-88D1-3578ED7BD6C6}">
      <dsp:nvSpPr>
        <dsp:cNvPr id="0" name=""/>
        <dsp:cNvSpPr/>
      </dsp:nvSpPr>
      <dsp:spPr>
        <a:xfrm>
          <a:off x="2556" y="572373"/>
          <a:ext cx="2492209" cy="95040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ES" sz="3300" kern="1200" dirty="0" smtClean="0">
              <a:solidFill>
                <a:schemeClr val="tx1"/>
              </a:solidFill>
            </a:rPr>
            <a:t>Requerido</a:t>
          </a:r>
          <a:endParaRPr lang="es-ES" sz="3300" kern="1200" dirty="0">
            <a:solidFill>
              <a:schemeClr val="tx1"/>
            </a:solidFill>
          </a:endParaRPr>
        </a:p>
      </dsp:txBody>
      <dsp:txXfrm>
        <a:off x="2556" y="572373"/>
        <a:ext cx="2492209" cy="950400"/>
      </dsp:txXfrm>
    </dsp:sp>
    <dsp:sp modelId="{6538CB19-38E5-42C8-BA97-0DA5C6F89205}">
      <dsp:nvSpPr>
        <dsp:cNvPr id="0" name=""/>
        <dsp:cNvSpPr/>
      </dsp:nvSpPr>
      <dsp:spPr>
        <a:xfrm>
          <a:off x="2556" y="1522773"/>
          <a:ext cx="2492209" cy="348186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kern="1200" dirty="0" smtClean="0"/>
            <a:t>Es obligatorio registrarlos</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i="1" kern="1200" dirty="0" smtClean="0"/>
            <a:t>Ejemplos: RFC del emisor, RFC del receptor, Lugar de expedición, Total.</a:t>
          </a:r>
          <a:endParaRPr lang="es-ES" sz="1600" i="1" kern="1200" dirty="0"/>
        </a:p>
      </dsp:txBody>
      <dsp:txXfrm>
        <a:off x="2556" y="1522773"/>
        <a:ext cx="2492209" cy="3481860"/>
      </dsp:txXfrm>
    </dsp:sp>
    <dsp:sp modelId="{920BE6CC-A636-4048-AF7F-9964039F9CB7}">
      <dsp:nvSpPr>
        <dsp:cNvPr id="0" name=""/>
        <dsp:cNvSpPr/>
      </dsp:nvSpPr>
      <dsp:spPr>
        <a:xfrm>
          <a:off x="2843674" y="572373"/>
          <a:ext cx="2492209" cy="950400"/>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ES" sz="3300" kern="1200" dirty="0" smtClean="0">
              <a:solidFill>
                <a:schemeClr val="tx1"/>
              </a:solidFill>
            </a:rPr>
            <a:t>Opcional</a:t>
          </a:r>
          <a:endParaRPr lang="es-ES" sz="3300" kern="1200" dirty="0">
            <a:solidFill>
              <a:schemeClr val="tx1"/>
            </a:solidFill>
          </a:endParaRPr>
        </a:p>
      </dsp:txBody>
      <dsp:txXfrm>
        <a:off x="2843674" y="572373"/>
        <a:ext cx="2492209" cy="950400"/>
      </dsp:txXfrm>
    </dsp:sp>
    <dsp:sp modelId="{777958B9-123C-4D4F-AB16-1A86C7CBC6FF}">
      <dsp:nvSpPr>
        <dsp:cNvPr id="0" name=""/>
        <dsp:cNvSpPr/>
      </dsp:nvSpPr>
      <dsp:spPr>
        <a:xfrm>
          <a:off x="2843674" y="1522773"/>
          <a:ext cx="2492209" cy="3481860"/>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Es opción registrarlos, el contribuyente puede o no capturar información en el campo.</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i="1" kern="1200" dirty="0" smtClean="0"/>
            <a:t>Ejemplos: Serie, Folio, Nombre del emisor</a:t>
          </a:r>
          <a:endParaRPr lang="es-ES" sz="1600" i="1" kern="1200" dirty="0"/>
        </a:p>
      </dsp:txBody>
      <dsp:txXfrm>
        <a:off x="2843674" y="1522773"/>
        <a:ext cx="2492209" cy="3481860"/>
      </dsp:txXfrm>
    </dsp:sp>
    <dsp:sp modelId="{4C6B00CD-D6E1-464B-BF57-C0F6C6A065C7}">
      <dsp:nvSpPr>
        <dsp:cNvPr id="0" name=""/>
        <dsp:cNvSpPr/>
      </dsp:nvSpPr>
      <dsp:spPr>
        <a:xfrm>
          <a:off x="5684793" y="572373"/>
          <a:ext cx="2492209" cy="950400"/>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s-ES" sz="3300" kern="1200" dirty="0" smtClean="0">
              <a:solidFill>
                <a:schemeClr val="tx1"/>
              </a:solidFill>
            </a:rPr>
            <a:t>Condicional</a:t>
          </a:r>
          <a:endParaRPr lang="es-ES" sz="3300" kern="1200" dirty="0">
            <a:solidFill>
              <a:schemeClr val="tx1"/>
            </a:solidFill>
          </a:endParaRPr>
        </a:p>
      </dsp:txBody>
      <dsp:txXfrm>
        <a:off x="5684793" y="572373"/>
        <a:ext cx="2492209" cy="950400"/>
      </dsp:txXfrm>
    </dsp:sp>
    <dsp:sp modelId="{B3750DC3-EB81-40B1-B811-8862F039AD9D}">
      <dsp:nvSpPr>
        <dsp:cNvPr id="0" name=""/>
        <dsp:cNvSpPr/>
      </dsp:nvSpPr>
      <dsp:spPr>
        <a:xfrm>
          <a:off x="5684793" y="1522773"/>
          <a:ext cx="2492209" cy="348186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MX" sz="1600" kern="1200" dirty="0" smtClean="0"/>
            <a:t>Deberán informarse siempre que aplique el supuesto conforme a la operación que ampara el comprobante que se está expidiendo, así como la información proporcionada en algún otro campo.</a:t>
          </a:r>
          <a:endParaRPr lang="es-ES" sz="1600" kern="1200" dirty="0"/>
        </a:p>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S" sz="1600" i="1" kern="1200" dirty="0" smtClean="0"/>
            <a:t>Ejemplo: El Tipo de cambio se debe registrar cuando la moneda es distinta de MXN</a:t>
          </a:r>
          <a:endParaRPr lang="es-ES" sz="1600" i="1" kern="1200" dirty="0"/>
        </a:p>
      </dsp:txBody>
      <dsp:txXfrm>
        <a:off x="5684793" y="1522773"/>
        <a:ext cx="2492209" cy="348186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x-none"/>
          </a:p>
        </p:txBody>
      </p:sp>
      <p:sp>
        <p:nvSpPr>
          <p:cNvPr id="3" name="Marcador de fecha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1167E953-96AF-46ED-9EDF-8B79D3CA8374}" type="datetimeFigureOut">
              <a:rPr lang="x-none" smtClean="0"/>
              <a:pPr/>
              <a:t>08/06/2017</a:t>
            </a:fld>
            <a:endParaRPr lang="x-none"/>
          </a:p>
        </p:txBody>
      </p:sp>
      <p:sp>
        <p:nvSpPr>
          <p:cNvPr id="4" name="Marcador de imagen de diapositiva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x-none"/>
          </a:p>
        </p:txBody>
      </p:sp>
      <p:sp>
        <p:nvSpPr>
          <p:cNvPr id="5" name="Marcador de nota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sp>
        <p:nvSpPr>
          <p:cNvPr id="6" name="Marcador de pie de página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x-none"/>
          </a:p>
        </p:txBody>
      </p:sp>
      <p:sp>
        <p:nvSpPr>
          <p:cNvPr id="7" name="Marcador de número de diapositiva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039D496E-7EB0-46E7-98CF-75E1C3F2C82E}" type="slidenum">
              <a:rPr lang="x-none" smtClean="0"/>
              <a:pPr/>
              <a:t>‹Nº›</a:t>
            </a:fld>
            <a:endParaRPr lang="x-none"/>
          </a:p>
        </p:txBody>
      </p:sp>
    </p:spTree>
    <p:extLst>
      <p:ext uri="{BB962C8B-B14F-4D97-AF65-F5344CB8AC3E}">
        <p14:creationId xmlns:p14="http://schemas.microsoft.com/office/powerpoint/2010/main" val="358011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65887" lvl="1" algn="just">
              <a:spcAft>
                <a:spcPts val="917"/>
              </a:spcAft>
            </a:pPr>
            <a:r>
              <a:rPr lang="es-MX" sz="1000" dirty="0">
                <a:solidFill>
                  <a:schemeClr val="tx1"/>
                </a:solidFill>
                <a:latin typeface="+mn-lt"/>
              </a:rPr>
              <a:t>Las actualizaciones realizadas a la factura electrónica contemplan:</a:t>
            </a:r>
          </a:p>
          <a:p>
            <a:pPr marL="642213" lvl="1" indent="-176326" algn="just">
              <a:spcAft>
                <a:spcPts val="917"/>
              </a:spcAft>
              <a:buFont typeface="Arial" pitchFamily="34" charset="0"/>
              <a:buChar char="•"/>
            </a:pPr>
            <a:r>
              <a:rPr lang="es-MX" sz="1000" dirty="0">
                <a:solidFill>
                  <a:schemeClr val="tx1"/>
                </a:solidFill>
                <a:latin typeface="+mn-lt"/>
              </a:rPr>
              <a:t>Inclusión de </a:t>
            </a:r>
            <a:r>
              <a:rPr lang="es-MX" sz="1000" b="1" dirty="0">
                <a:solidFill>
                  <a:schemeClr val="tx1"/>
                </a:solidFill>
                <a:latin typeface="+mn-lt"/>
              </a:rPr>
              <a:t>46 reglas de validación </a:t>
            </a:r>
            <a:r>
              <a:rPr lang="es-MX" sz="1000" dirty="0">
                <a:solidFill>
                  <a:schemeClr val="tx1"/>
                </a:solidFill>
                <a:latin typeface="+mn-lt"/>
              </a:rPr>
              <a:t>para confirmar congruencia entre datos. </a:t>
            </a:r>
          </a:p>
          <a:p>
            <a:pPr marL="88972" lvl="3"/>
            <a:r>
              <a:rPr lang="es-MX" sz="1000" dirty="0" smtClean="0">
                <a:solidFill>
                  <a:schemeClr val="tx1"/>
                </a:solidFill>
                <a:latin typeface="+mn-lt"/>
              </a:rPr>
              <a:t>	Se clasifican en:</a:t>
            </a:r>
            <a:endParaRPr lang="es-MX" sz="1000" b="1" dirty="0" smtClean="0">
              <a:solidFill>
                <a:schemeClr val="tx1"/>
              </a:solidFill>
              <a:latin typeface="+mn-lt"/>
            </a:endParaRPr>
          </a:p>
          <a:p>
            <a:r>
              <a:rPr lang="es-MX" sz="1000" b="1" dirty="0" smtClean="0">
                <a:solidFill>
                  <a:schemeClr val="tx1"/>
                </a:solidFill>
                <a:latin typeface="+mn-lt"/>
              </a:rPr>
              <a:t>	</a:t>
            </a:r>
            <a:r>
              <a:rPr lang="es-MX" sz="1000" b="0" dirty="0" smtClean="0">
                <a:solidFill>
                  <a:schemeClr val="tx1"/>
                </a:solidFill>
                <a:latin typeface="+mn-lt"/>
              </a:rPr>
              <a:t>Aritméticas. Verifican números y operaciones elementales hechas con ellos (adición, resta, multiplicación y división).</a:t>
            </a:r>
          </a:p>
          <a:p>
            <a:r>
              <a:rPr lang="es-MX" sz="1000" b="0" dirty="0" smtClean="0">
                <a:solidFill>
                  <a:schemeClr val="tx1"/>
                </a:solidFill>
                <a:latin typeface="+mn-lt"/>
              </a:rPr>
              <a:t>	Congruencia. Confirma valida que los valores ingresados guarden una lógica.</a:t>
            </a:r>
          </a:p>
          <a:p>
            <a:r>
              <a:rPr lang="es-MX" sz="1000" b="0" dirty="0" smtClean="0">
                <a:solidFill>
                  <a:schemeClr val="tx1"/>
                </a:solidFill>
                <a:latin typeface="+mn-lt"/>
              </a:rPr>
              <a:t>	Condicional. </a:t>
            </a:r>
            <a:r>
              <a:rPr lang="es-MX" sz="1000" dirty="0" smtClean="0">
                <a:solidFill>
                  <a:schemeClr val="tx1"/>
                </a:solidFill>
                <a:latin typeface="+mn-lt"/>
              </a:rPr>
              <a:t>Asegura que al cumplirse con una o más condiciones, se integre u omita un campo.</a:t>
            </a:r>
            <a:endParaRPr lang="es-MX" sz="1000" dirty="0">
              <a:solidFill>
                <a:schemeClr val="tx1"/>
              </a:solidFill>
              <a:latin typeface="+mn-lt"/>
            </a:endParaRPr>
          </a:p>
          <a:p>
            <a:pPr marL="642213" lvl="1" indent="-176326" algn="just">
              <a:spcAft>
                <a:spcPts val="917"/>
              </a:spcAft>
              <a:buFont typeface="Arial" pitchFamily="34" charset="0"/>
              <a:buChar char="•"/>
            </a:pPr>
            <a:r>
              <a:rPr lang="es-MX" sz="1000" dirty="0">
                <a:solidFill>
                  <a:schemeClr val="tx1"/>
                </a:solidFill>
                <a:latin typeface="+mn-lt"/>
              </a:rPr>
              <a:t>Incorporación de </a:t>
            </a:r>
            <a:r>
              <a:rPr lang="es-MX" sz="1000" b="1" dirty="0">
                <a:solidFill>
                  <a:schemeClr val="tx1"/>
                </a:solidFill>
                <a:latin typeface="+mn-lt"/>
              </a:rPr>
              <a:t>17 catálogos </a:t>
            </a:r>
            <a:r>
              <a:rPr lang="es-MX" sz="1000" dirty="0">
                <a:solidFill>
                  <a:schemeClr val="tx1"/>
                </a:solidFill>
                <a:latin typeface="+mn-lt"/>
              </a:rPr>
              <a:t>que homologan la información que se registra, facilitando la captura y explotación de información para la toma decisiones.</a:t>
            </a:r>
          </a:p>
          <a:p>
            <a:pPr marL="642213" lvl="1" indent="-176326" algn="just">
              <a:spcAft>
                <a:spcPts val="917"/>
              </a:spcAft>
              <a:buFont typeface="Arial" pitchFamily="34" charset="0"/>
              <a:buChar char="•"/>
            </a:pPr>
            <a:r>
              <a:rPr lang="es-MX" sz="1000" dirty="0">
                <a:solidFill>
                  <a:schemeClr val="tx1"/>
                </a:solidFill>
                <a:latin typeface="+mn-lt"/>
              </a:rPr>
              <a:t>Contiene </a:t>
            </a:r>
            <a:r>
              <a:rPr lang="es-MX" sz="1000" b="1" dirty="0">
                <a:solidFill>
                  <a:schemeClr val="tx1"/>
                </a:solidFill>
                <a:latin typeface="+mn-lt"/>
              </a:rPr>
              <a:t>16 campos </a:t>
            </a:r>
            <a:r>
              <a:rPr lang="es-MX" sz="1000" dirty="0">
                <a:solidFill>
                  <a:schemeClr val="tx1"/>
                </a:solidFill>
                <a:latin typeface="+mn-lt"/>
              </a:rPr>
              <a:t>que incluyen patrones o reglas de estructura.</a:t>
            </a:r>
          </a:p>
          <a:p>
            <a:pPr marL="642213" lvl="1" indent="-176326" algn="just">
              <a:spcAft>
                <a:spcPts val="917"/>
              </a:spcAft>
              <a:buFont typeface="Arial" pitchFamily="34" charset="0"/>
              <a:buChar char="•"/>
            </a:pPr>
            <a:r>
              <a:rPr lang="es-MX" sz="1000" dirty="0">
                <a:solidFill>
                  <a:schemeClr val="tx1"/>
                </a:solidFill>
                <a:latin typeface="+mn-lt"/>
              </a:rPr>
              <a:t>Disminuye el número total </a:t>
            </a:r>
            <a:r>
              <a:rPr lang="es-MX" sz="1000" b="1" dirty="0">
                <a:solidFill>
                  <a:schemeClr val="tx1"/>
                </a:solidFill>
                <a:latin typeface="+mn-lt"/>
              </a:rPr>
              <a:t>de campos, (</a:t>
            </a:r>
            <a:r>
              <a:rPr lang="es-MX" sz="1000" b="1" dirty="0" smtClean="0">
                <a:solidFill>
                  <a:schemeClr val="tx1"/>
                </a:solidFill>
                <a:latin typeface="+mn-lt"/>
              </a:rPr>
              <a:t>19  </a:t>
            </a:r>
            <a:r>
              <a:rPr lang="es-MX" sz="1000" b="1" dirty="0">
                <a:solidFill>
                  <a:schemeClr val="tx1"/>
                </a:solidFill>
                <a:latin typeface="+mn-lt"/>
              </a:rPr>
              <a:t>campos menos</a:t>
            </a:r>
            <a:r>
              <a:rPr lang="es-MX" sz="1000" dirty="0">
                <a:solidFill>
                  <a:schemeClr val="tx1"/>
                </a:solidFill>
                <a:latin typeface="+mn-lt"/>
              </a:rPr>
              <a:t> entre los cuales se encuentran los campos referentes al domicilio).</a:t>
            </a:r>
          </a:p>
          <a:p>
            <a:pPr marL="642213" lvl="1" indent="-176326" algn="just">
              <a:spcAft>
                <a:spcPts val="917"/>
              </a:spcAft>
              <a:buFont typeface="Arial" pitchFamily="34" charset="0"/>
              <a:buChar char="•"/>
            </a:pPr>
            <a:r>
              <a:rPr lang="es-MX" sz="1000" dirty="0">
                <a:solidFill>
                  <a:schemeClr val="tx1"/>
                </a:solidFill>
                <a:latin typeface="+mn-lt"/>
              </a:rPr>
              <a:t>Se verifica la existencia del </a:t>
            </a:r>
            <a:r>
              <a:rPr lang="es-MX" sz="1000" b="1" dirty="0">
                <a:solidFill>
                  <a:schemeClr val="tx1"/>
                </a:solidFill>
                <a:latin typeface="+mn-lt"/>
              </a:rPr>
              <a:t>RFC del receptor</a:t>
            </a:r>
            <a:r>
              <a:rPr lang="es-MX" sz="1000" dirty="0">
                <a:solidFill>
                  <a:schemeClr val="tx1"/>
                </a:solidFill>
                <a:latin typeface="+mn-lt"/>
              </a:rPr>
              <a:t>.</a:t>
            </a:r>
          </a:p>
          <a:p>
            <a:pPr marL="642213" lvl="1" indent="-176326" algn="just">
              <a:spcAft>
                <a:spcPts val="917"/>
              </a:spcAft>
              <a:buFont typeface="Arial" pitchFamily="34" charset="0"/>
              <a:buChar char="•"/>
            </a:pPr>
            <a:r>
              <a:rPr lang="es-MX" sz="1000" dirty="0">
                <a:solidFill>
                  <a:schemeClr val="tx1"/>
                </a:solidFill>
                <a:latin typeface="+mn-lt"/>
              </a:rPr>
              <a:t>No se permite el registro de números </a:t>
            </a:r>
            <a:r>
              <a:rPr lang="es-MX" sz="1000" b="1" dirty="0">
                <a:solidFill>
                  <a:schemeClr val="tx1"/>
                </a:solidFill>
                <a:latin typeface="+mn-lt"/>
              </a:rPr>
              <a:t>negativos</a:t>
            </a:r>
            <a:r>
              <a:rPr lang="es-MX" sz="1000" dirty="0">
                <a:solidFill>
                  <a:schemeClr val="tx1"/>
                </a:solidFill>
                <a:latin typeface="+mn-lt"/>
              </a:rPr>
              <a:t> ni conceptos con </a:t>
            </a:r>
            <a:r>
              <a:rPr lang="es-MX" sz="1000" b="1" dirty="0">
                <a:solidFill>
                  <a:schemeClr val="tx1"/>
                </a:solidFill>
                <a:latin typeface="+mn-lt"/>
              </a:rPr>
              <a:t>valor </a:t>
            </a:r>
            <a:r>
              <a:rPr lang="es-MX" sz="1000" b="1" dirty="0" smtClean="0">
                <a:solidFill>
                  <a:schemeClr val="tx1"/>
                </a:solidFill>
                <a:latin typeface="+mn-lt"/>
              </a:rPr>
              <a:t>cero</a:t>
            </a:r>
            <a:r>
              <a:rPr lang="es-MX" sz="1000" b="0" dirty="0" smtClean="0">
                <a:solidFill>
                  <a:schemeClr val="tx1"/>
                </a:solidFill>
                <a:latin typeface="+mn-lt"/>
              </a:rPr>
              <a:t>.</a:t>
            </a:r>
            <a:r>
              <a:rPr lang="es-MX" sz="1000" b="0" baseline="0" dirty="0" smtClean="0">
                <a:solidFill>
                  <a:schemeClr val="tx1"/>
                </a:solidFill>
                <a:latin typeface="+mn-lt"/>
              </a:rPr>
              <a:t> El valor total de una factura podrá ser cero como resultado de operaciones de descuento, sin embargo en sus conceptos (interior no se podrá registrar el valor en 0), es decir un producto o servicio que sea incluido en la factura, no podrá contar con valores en cero en los campos, “Cantidad”, “Valor unitario” e “Importe”.</a:t>
            </a:r>
            <a:endParaRPr lang="es-MX" sz="1000" dirty="0">
              <a:solidFill>
                <a:schemeClr val="tx1"/>
              </a:solidFill>
              <a:latin typeface="+mn-lt"/>
            </a:endParaRPr>
          </a:p>
          <a:p>
            <a:pPr marL="642213" lvl="1" indent="-176326" algn="just">
              <a:spcAft>
                <a:spcPts val="917"/>
              </a:spcAft>
              <a:buFont typeface="Arial" pitchFamily="34" charset="0"/>
              <a:buChar char="•"/>
            </a:pPr>
            <a:r>
              <a:rPr lang="es-MX" sz="1000" dirty="0">
                <a:solidFill>
                  <a:schemeClr val="tx1"/>
                </a:solidFill>
                <a:latin typeface="+mn-lt"/>
                <a:cs typeface="Arial" charset="0"/>
              </a:rPr>
              <a:t>Se requiera contar con  una </a:t>
            </a:r>
            <a:r>
              <a:rPr lang="es-MX" sz="1000" b="1" dirty="0">
                <a:solidFill>
                  <a:schemeClr val="tx1"/>
                </a:solidFill>
                <a:latin typeface="+mn-lt"/>
                <a:cs typeface="Arial" charset="0"/>
              </a:rPr>
              <a:t>confirmación </a:t>
            </a:r>
            <a:r>
              <a:rPr lang="es-MX" sz="1000" dirty="0">
                <a:solidFill>
                  <a:schemeClr val="tx1"/>
                </a:solidFill>
                <a:latin typeface="+mn-lt"/>
                <a:cs typeface="Arial" charset="0"/>
              </a:rPr>
              <a:t>cuando los</a:t>
            </a:r>
            <a:r>
              <a:rPr lang="es-MX" sz="1000" b="1" dirty="0">
                <a:solidFill>
                  <a:schemeClr val="tx1"/>
                </a:solidFill>
                <a:latin typeface="+mn-lt"/>
                <a:cs typeface="Arial" charset="0"/>
              </a:rPr>
              <a:t> importes sean altos</a:t>
            </a:r>
            <a:r>
              <a:rPr lang="es-MX" sz="1000" dirty="0">
                <a:solidFill>
                  <a:schemeClr val="tx1"/>
                </a:solidFill>
                <a:latin typeface="+mn-lt"/>
                <a:cs typeface="Arial" charset="0"/>
              </a:rPr>
              <a:t> y cuando los </a:t>
            </a:r>
            <a:r>
              <a:rPr lang="es-MX" sz="1000" b="1" dirty="0">
                <a:solidFill>
                  <a:schemeClr val="tx1"/>
                </a:solidFill>
                <a:latin typeface="+mn-lt"/>
                <a:cs typeface="Arial" charset="0"/>
              </a:rPr>
              <a:t>tipos de cambio se encuentren fuera de rango, la misma que será proporcionada por su PAC</a:t>
            </a:r>
            <a:r>
              <a:rPr lang="es-MX" sz="1000" dirty="0">
                <a:solidFill>
                  <a:schemeClr val="tx1"/>
                </a:solidFill>
                <a:latin typeface="+mn-lt"/>
                <a:cs typeface="Arial" charset="0"/>
              </a:rPr>
              <a:t>.</a:t>
            </a:r>
          </a:p>
        </p:txBody>
      </p:sp>
      <p:sp>
        <p:nvSpPr>
          <p:cNvPr id="4" name="Marcador de número de diapositiva 3"/>
          <p:cNvSpPr>
            <a:spLocks noGrp="1"/>
          </p:cNvSpPr>
          <p:nvPr>
            <p:ph type="sldNum" sz="quarter" idx="10"/>
          </p:nvPr>
        </p:nvSpPr>
        <p:spPr/>
        <p:txBody>
          <a:bodyPr/>
          <a:lstStyle/>
          <a:p>
            <a:fld id="{3D703CD5-4009-48EF-B867-84AF36433149}" type="slidenum">
              <a:rPr lang="es-419" smtClean="0"/>
              <a:t>9</a:t>
            </a:fld>
            <a:endParaRPr lang="es-419"/>
          </a:p>
        </p:txBody>
      </p:sp>
    </p:spTree>
    <p:extLst>
      <p:ext uri="{BB962C8B-B14F-4D97-AF65-F5344CB8AC3E}">
        <p14:creationId xmlns:p14="http://schemas.microsoft.com/office/powerpoint/2010/main" val="414902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949EF24-E942-403A-A4C6-0E1C413C5B44}" type="slidenum">
              <a:rPr lang="x-none" smtClean="0"/>
              <a:pPr/>
              <a:t>10</a:t>
            </a:fld>
            <a:endParaRPr lang="x-none"/>
          </a:p>
        </p:txBody>
      </p:sp>
    </p:spTree>
    <p:extLst>
      <p:ext uri="{BB962C8B-B14F-4D97-AF65-F5344CB8AC3E}">
        <p14:creationId xmlns:p14="http://schemas.microsoft.com/office/powerpoint/2010/main" val="45144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49EF24-E942-403A-A4C6-0E1C413C5B44}" type="slidenum">
              <a:rPr lang="x-none" smtClean="0"/>
              <a:pPr/>
              <a:t>13</a:t>
            </a:fld>
            <a:endParaRPr lang="x-none"/>
          </a:p>
        </p:txBody>
      </p:sp>
    </p:spTree>
    <p:extLst>
      <p:ext uri="{BB962C8B-B14F-4D97-AF65-F5344CB8AC3E}">
        <p14:creationId xmlns:p14="http://schemas.microsoft.com/office/powerpoint/2010/main" val="5427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49EF24-E942-403A-A4C6-0E1C413C5B44}" type="slidenum">
              <a:rPr lang="x-none" smtClean="0"/>
              <a:pPr/>
              <a:t>16</a:t>
            </a:fld>
            <a:endParaRPr lang="x-none"/>
          </a:p>
        </p:txBody>
      </p:sp>
    </p:spTree>
    <p:extLst>
      <p:ext uri="{BB962C8B-B14F-4D97-AF65-F5344CB8AC3E}">
        <p14:creationId xmlns:p14="http://schemas.microsoft.com/office/powerpoint/2010/main" val="41338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949EF24-E942-403A-A4C6-0E1C413C5B44}" type="slidenum">
              <a:rPr lang="x-none" smtClean="0"/>
              <a:pPr/>
              <a:t>17</a:t>
            </a:fld>
            <a:endParaRPr lang="x-none"/>
          </a:p>
        </p:txBody>
      </p:sp>
    </p:spTree>
    <p:extLst>
      <p:ext uri="{BB962C8B-B14F-4D97-AF65-F5344CB8AC3E}">
        <p14:creationId xmlns:p14="http://schemas.microsoft.com/office/powerpoint/2010/main" val="1653999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descr="Plantilla_externa_portad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55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descr="Plantilla_externa_2-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042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0036"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693" t="92007" r="34205"/>
          <a:stretch>
            <a:fillRect/>
          </a:stretch>
        </p:blipFill>
        <p:spPr bwMode="auto">
          <a:xfrm>
            <a:off x="0" y="1"/>
            <a:ext cx="9144000" cy="45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6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59308"/>
            <a:ext cx="9180512" cy="694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hasCustomPrompt="1"/>
          </p:nvPr>
        </p:nvSpPr>
        <p:spPr>
          <a:xfrm>
            <a:off x="755576" y="116632"/>
            <a:ext cx="8229600" cy="634082"/>
          </a:xfrm>
        </p:spPr>
        <p:txBody>
          <a:bodyPr>
            <a:noAutofit/>
          </a:bodyPr>
          <a:lstStyle>
            <a:lvl1pPr algn="r">
              <a:defRPr sz="3200" b="1">
                <a:solidFill>
                  <a:schemeClr val="accent3">
                    <a:lumMod val="50000"/>
                  </a:schemeClr>
                </a:solidFill>
                <a:latin typeface="Soberana Sans" pitchFamily="50" charset="0"/>
              </a:defRPr>
            </a:lvl1pPr>
          </a:lstStyle>
          <a:p>
            <a:r>
              <a:rPr lang="es-ES" dirty="0" smtClean="0"/>
              <a:t>Subtítulo...</a:t>
            </a:r>
            <a:endParaRPr lang="es-MX" dirty="0"/>
          </a:p>
        </p:txBody>
      </p:sp>
      <p:sp>
        <p:nvSpPr>
          <p:cNvPr id="3" name="2 Marcador de contenido"/>
          <p:cNvSpPr>
            <a:spLocks noGrp="1"/>
          </p:cNvSpPr>
          <p:nvPr>
            <p:ph idx="1"/>
          </p:nvPr>
        </p:nvSpPr>
        <p:spPr>
          <a:xfrm>
            <a:off x="438944" y="1628800"/>
            <a:ext cx="8229600" cy="4525963"/>
          </a:xfrm>
        </p:spPr>
        <p:txBody>
          <a:bodyPr>
            <a:normAutofit/>
          </a:bodyPr>
          <a:lstStyle>
            <a:lvl1pPr>
              <a:defRPr sz="2400">
                <a:latin typeface="Soberana Sans" pitchFamily="50" charset="0"/>
              </a:defRPr>
            </a:lvl1pPr>
            <a:lvl2pPr>
              <a:defRPr sz="2400"/>
            </a:lvl2pPr>
            <a:lvl3pPr>
              <a:defRPr sz="2400"/>
            </a:lvl3pPr>
            <a:lvl4pPr>
              <a:defRPr sz="2400"/>
            </a:lvl4pPr>
            <a:lvl5pPr>
              <a:defRPr sz="2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CuadroTexto 3"/>
          <p:cNvSpPr txBox="1"/>
          <p:nvPr userDrawn="1"/>
        </p:nvSpPr>
        <p:spPr>
          <a:xfrm>
            <a:off x="72008" y="6453336"/>
            <a:ext cx="1619672" cy="276999"/>
          </a:xfrm>
          <a:prstGeom prst="rect">
            <a:avLst/>
          </a:prstGeom>
          <a:noFill/>
        </p:spPr>
        <p:txBody>
          <a:bodyPr wrap="square" rtlCol="0">
            <a:spAutoFit/>
          </a:bodyPr>
          <a:lstStyle/>
          <a:p>
            <a:fld id="{2C5A07C1-A476-4C23-8E05-7B2DCF6777CE}" type="slidenum">
              <a:rPr lang="es-MX" sz="1200" smtClean="0">
                <a:solidFill>
                  <a:schemeClr val="tx1">
                    <a:lumMod val="75000"/>
                    <a:lumOff val="25000"/>
                  </a:schemeClr>
                </a:solidFill>
                <a:latin typeface="Soberana Sans Light" panose="02000000000000000000" pitchFamily="50" charset="0"/>
              </a:rPr>
              <a:pPr/>
              <a:t>‹Nº›</a:t>
            </a:fld>
            <a:endParaRPr lang="es-MX" sz="1200" dirty="0">
              <a:solidFill>
                <a:schemeClr val="tx1">
                  <a:lumMod val="75000"/>
                  <a:lumOff val="25000"/>
                </a:schemeClr>
              </a:solidFill>
              <a:latin typeface="Soberana Sans Light" panose="02000000000000000000" pitchFamily="50" charset="0"/>
            </a:endParaRPr>
          </a:p>
        </p:txBody>
      </p:sp>
    </p:spTree>
    <p:extLst>
      <p:ext uri="{BB962C8B-B14F-4D97-AF65-F5344CB8AC3E}">
        <p14:creationId xmlns:p14="http://schemas.microsoft.com/office/powerpoint/2010/main" val="14159946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580926"/>
          </a:xfrm>
          <a:prstGeom prst="rect">
            <a:avLst/>
          </a:prstGeom>
        </p:spPr>
        <p:txBody>
          <a:bodyPr/>
          <a:lstStyle>
            <a:lvl1pPr>
              <a:defRPr sz="2400">
                <a:latin typeface="Soberana Sans" pitchFamily="50" charset="0"/>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atin typeface="Soberana Sans" pitchFamily="50" charset="0"/>
              </a:defRPr>
            </a:lvl2pPr>
            <a:lvl3pPr>
              <a:defRPr sz="1800">
                <a:latin typeface="Soberana Sans" pitchFamily="50" charset="0"/>
              </a:defRPr>
            </a:lvl3pPr>
            <a:lvl4pPr>
              <a:defRPr sz="1600">
                <a:latin typeface="Soberana Sans" pitchFamily="50" charset="0"/>
              </a:defRPr>
            </a:lvl4pPr>
            <a:lvl5pPr>
              <a:defRPr sz="1600">
                <a:latin typeface="Soberana Sans" pitchFamily="50"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atin typeface="Soberana Sans" pitchFamily="50" charset="0"/>
              </a:defRPr>
            </a:lvl2pPr>
            <a:lvl3pPr>
              <a:defRPr sz="1800">
                <a:latin typeface="Soberana Sans" pitchFamily="50" charset="0"/>
              </a:defRPr>
            </a:lvl3pPr>
            <a:lvl4pPr>
              <a:defRPr sz="1600">
                <a:latin typeface="Soberana Sans" pitchFamily="50" charset="0"/>
              </a:defRPr>
            </a:lvl4pPr>
            <a:lvl5pPr>
              <a:defRPr sz="1600">
                <a:latin typeface="Soberana Sans" pitchFamily="50"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7" name="6 Marcador de fecha"/>
          <p:cNvSpPr>
            <a:spLocks noGrp="1"/>
          </p:cNvSpPr>
          <p:nvPr>
            <p:ph type="dt" sz="half" idx="10"/>
          </p:nvPr>
        </p:nvSpPr>
        <p:spPr/>
        <p:txBody>
          <a:bodyPr/>
          <a:lstStyle/>
          <a:p>
            <a:fld id="{DC358303-C09E-4080-A779-F68CEB420AD0}" type="datetimeFigureOut">
              <a:rPr lang="es-MX" smtClean="0"/>
              <a:t>08/06/2017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4338C99-2355-455D-8455-9F4EA10DB346}" type="slidenum">
              <a:rPr lang="es-MX" smtClean="0"/>
              <a:t>‹Nº›</a:t>
            </a:fld>
            <a:endParaRPr lang="es-MX"/>
          </a:p>
        </p:txBody>
      </p:sp>
    </p:spTree>
    <p:extLst>
      <p:ext uri="{BB962C8B-B14F-4D97-AF65-F5344CB8AC3E}">
        <p14:creationId xmlns:p14="http://schemas.microsoft.com/office/powerpoint/2010/main" val="282032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F1496360-9D6C-4E0E-89A7-BA19AB0B0D41}" type="datetimeFigureOut">
              <a:rPr lang="es-MX" smtClean="0"/>
              <a:t>08/06/2017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263A832-9F97-4366-9457-746C88A989B4}" type="slidenum">
              <a:rPr lang="es-MX" smtClean="0"/>
              <a:t>‹Nº›</a:t>
            </a:fld>
            <a:endParaRPr lang="es-MX"/>
          </a:p>
        </p:txBody>
      </p:sp>
    </p:spTree>
    <p:extLst>
      <p:ext uri="{BB962C8B-B14F-4D97-AF65-F5344CB8AC3E}">
        <p14:creationId xmlns:p14="http://schemas.microsoft.com/office/powerpoint/2010/main" val="175601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14701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18" Type="http://schemas.openxmlformats.org/officeDocument/2006/relationships/image" Target="../media/image34.jpg"/><Relationship Id="rId3" Type="http://schemas.openxmlformats.org/officeDocument/2006/relationships/image" Target="../media/image19.jpg"/><Relationship Id="rId7" Type="http://schemas.openxmlformats.org/officeDocument/2006/relationships/image" Target="../media/image23.png"/><Relationship Id="rId12" Type="http://schemas.openxmlformats.org/officeDocument/2006/relationships/image" Target="../media/image28.jpg"/><Relationship Id="rId17" Type="http://schemas.openxmlformats.org/officeDocument/2006/relationships/image" Target="../media/image33.jpg"/><Relationship Id="rId2" Type="http://schemas.openxmlformats.org/officeDocument/2006/relationships/image" Target="../media/image18.jp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g"/><Relationship Id="rId5" Type="http://schemas.openxmlformats.org/officeDocument/2006/relationships/image" Target="../media/image21.jpg"/><Relationship Id="rId15" Type="http://schemas.openxmlformats.org/officeDocument/2006/relationships/image" Target="../media/image3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1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717550" y="2442308"/>
            <a:ext cx="7772400" cy="515938"/>
          </a:xfrm>
          <a:prstGeom prst="rect">
            <a:avLst/>
          </a:prstGeom>
        </p:spPr>
        <p:txBody>
          <a:bodyPr/>
          <a:lstStyle/>
          <a:p>
            <a:r>
              <a:rPr lang="es-ES" sz="4000" b="1" i="1" dirty="0" smtClean="0">
                <a:solidFill>
                  <a:schemeClr val="tx1">
                    <a:lumMod val="65000"/>
                    <a:lumOff val="35000"/>
                  </a:schemeClr>
                </a:solidFill>
              </a:rPr>
              <a:t>Factura Electrónica</a:t>
            </a:r>
            <a:br>
              <a:rPr lang="es-ES" sz="4000" b="1" i="1" dirty="0" smtClean="0">
                <a:solidFill>
                  <a:schemeClr val="tx1">
                    <a:lumMod val="65000"/>
                    <a:lumOff val="35000"/>
                  </a:schemeClr>
                </a:solidFill>
              </a:rPr>
            </a:br>
            <a:r>
              <a:rPr lang="es-ES" sz="4000" i="1" dirty="0">
                <a:solidFill>
                  <a:schemeClr val="tx1">
                    <a:lumMod val="65000"/>
                    <a:lumOff val="35000"/>
                  </a:schemeClr>
                </a:solidFill>
              </a:rPr>
              <a:t>Anexo 20</a:t>
            </a:r>
            <a:r>
              <a:rPr lang="es-ES" sz="4000" b="1" i="1" dirty="0" smtClean="0">
                <a:solidFill>
                  <a:schemeClr val="tx1">
                    <a:lumMod val="65000"/>
                    <a:lumOff val="35000"/>
                  </a:schemeClr>
                </a:solidFill>
              </a:rPr>
              <a:t/>
            </a:r>
            <a:br>
              <a:rPr lang="es-ES" sz="4000" b="1" i="1" dirty="0" smtClean="0">
                <a:solidFill>
                  <a:schemeClr val="tx1">
                    <a:lumMod val="65000"/>
                    <a:lumOff val="35000"/>
                  </a:schemeClr>
                </a:solidFill>
              </a:rPr>
            </a:br>
            <a:endParaRPr lang="es-ES" sz="4000" b="1" i="1" dirty="0">
              <a:solidFill>
                <a:schemeClr val="tx1">
                  <a:lumMod val="65000"/>
                  <a:lumOff val="35000"/>
                </a:schemeClr>
              </a:solidFill>
            </a:endParaRPr>
          </a:p>
        </p:txBody>
      </p:sp>
      <p:sp>
        <p:nvSpPr>
          <p:cNvPr id="3" name="CuadroTexto 2"/>
          <p:cNvSpPr txBox="1"/>
          <p:nvPr/>
        </p:nvSpPr>
        <p:spPr>
          <a:xfrm>
            <a:off x="3505200" y="4432300"/>
            <a:ext cx="2197100" cy="338554"/>
          </a:xfrm>
          <a:prstGeom prst="rect">
            <a:avLst/>
          </a:prstGeom>
          <a:noFill/>
        </p:spPr>
        <p:txBody>
          <a:bodyPr wrap="square" rtlCol="0">
            <a:spAutoFit/>
          </a:bodyPr>
          <a:lstStyle/>
          <a:p>
            <a:pPr algn="ctr"/>
            <a:r>
              <a:rPr lang="es-MX" sz="1600" i="1" dirty="0" smtClean="0">
                <a:solidFill>
                  <a:schemeClr val="accent5">
                    <a:lumMod val="75000"/>
                  </a:schemeClr>
                </a:solidFill>
              </a:rPr>
              <a:t>Junio 2017</a:t>
            </a:r>
            <a:endParaRPr lang="x-none" sz="1600" i="1" dirty="0">
              <a:solidFill>
                <a:schemeClr val="accent5">
                  <a:lumMod val="75000"/>
                </a:schemeClr>
              </a:solidFill>
            </a:endParaRPr>
          </a:p>
        </p:txBody>
      </p:sp>
    </p:spTree>
    <p:extLst>
      <p:ext uri="{BB962C8B-B14F-4D97-AF65-F5344CB8AC3E}">
        <p14:creationId xmlns:p14="http://schemas.microsoft.com/office/powerpoint/2010/main" val="262210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0 Rectángulo"/>
          <p:cNvSpPr/>
          <p:nvPr/>
        </p:nvSpPr>
        <p:spPr>
          <a:xfrm>
            <a:off x="4212444" y="12700"/>
            <a:ext cx="3814936" cy="461665"/>
          </a:xfrm>
          <a:prstGeom prst="rect">
            <a:avLst/>
          </a:prstGeom>
          <a:noFill/>
        </p:spPr>
        <p:txBody>
          <a:bodyPr wrap="square" rtlCol="0">
            <a:spAutoFit/>
          </a:bodyPr>
          <a:lstStyle/>
          <a:p>
            <a:pPr algn="r"/>
            <a:r>
              <a:rPr lang="es-MX" sz="2400" b="1" dirty="0" smtClean="0">
                <a:solidFill>
                  <a:schemeClr val="bg1"/>
                </a:solidFill>
                <a:cs typeface="ＭＳ Ｐゴシック" charset="0"/>
              </a:rPr>
              <a:t>Cambios a nivel de datos</a:t>
            </a:r>
            <a:endParaRPr lang="es-MX" sz="2400" b="1" dirty="0">
              <a:solidFill>
                <a:schemeClr val="bg1"/>
              </a:solidFill>
              <a:cs typeface="ＭＳ Ｐゴシック" charset="0"/>
            </a:endParaRPr>
          </a:p>
        </p:txBody>
      </p:sp>
      <p:sp>
        <p:nvSpPr>
          <p:cNvPr id="9" name="3 Rectángulo"/>
          <p:cNvSpPr/>
          <p:nvPr/>
        </p:nvSpPr>
        <p:spPr>
          <a:xfrm>
            <a:off x="241681" y="1111025"/>
            <a:ext cx="5170178" cy="2292935"/>
          </a:xfrm>
          <a:prstGeom prst="rect">
            <a:avLst/>
          </a:prstGeom>
        </p:spPr>
        <p:txBody>
          <a:bodyPr wrap="square">
            <a:spAutoFit/>
          </a:bodyPr>
          <a:lstStyle/>
          <a:p>
            <a:pPr marL="533400" lvl="1" indent="-355600" algn="just">
              <a:buFont typeface="Arial" pitchFamily="34" charset="0"/>
              <a:buChar char="•"/>
            </a:pPr>
            <a:r>
              <a:rPr lang="es-MX" sz="2000" b="1" dirty="0">
                <a:solidFill>
                  <a:srgbClr val="35A08E"/>
                </a:solidFill>
                <a:cs typeface="Arial" charset="0"/>
              </a:rPr>
              <a:t>Se eliminaron un total de </a:t>
            </a:r>
            <a:r>
              <a:rPr lang="es-MX" sz="2000" b="1" dirty="0" smtClean="0">
                <a:solidFill>
                  <a:srgbClr val="35A08E"/>
                </a:solidFill>
                <a:cs typeface="Arial" charset="0"/>
              </a:rPr>
              <a:t>40 </a:t>
            </a:r>
            <a:r>
              <a:rPr lang="es-MX" sz="2000" b="1" dirty="0">
                <a:solidFill>
                  <a:srgbClr val="35A08E"/>
                </a:solidFill>
                <a:cs typeface="Arial" charset="0"/>
              </a:rPr>
              <a:t>atributos</a:t>
            </a:r>
            <a:r>
              <a:rPr lang="es-MX" sz="2000" b="1" dirty="0" smtClean="0">
                <a:solidFill>
                  <a:srgbClr val="35A08E"/>
                </a:solidFill>
                <a:cs typeface="Arial" charset="0"/>
              </a:rPr>
              <a:t>:</a:t>
            </a:r>
          </a:p>
          <a:p>
            <a:pPr marL="533400" lvl="1" indent="-355600" algn="just">
              <a:buFont typeface="Arial" pitchFamily="34" charset="0"/>
              <a:buChar char="•"/>
            </a:pPr>
            <a:endParaRPr lang="es-MX" sz="1100" b="1" dirty="0">
              <a:cs typeface="Arial" charset="0"/>
            </a:endParaRPr>
          </a:p>
          <a:p>
            <a:pPr lvl="1" algn="just"/>
            <a:r>
              <a:rPr lang="es-MX" sz="1600" b="1" dirty="0"/>
              <a:t>Atributos generales</a:t>
            </a:r>
          </a:p>
          <a:p>
            <a:pPr marL="1041400" lvl="1" indent="-342900" algn="just">
              <a:buFont typeface="+mj-lt"/>
              <a:buAutoNum type="arabicPeriod"/>
            </a:pPr>
            <a:r>
              <a:rPr lang="es-MX" sz="1600" dirty="0">
                <a:cs typeface="Arial" charset="0"/>
              </a:rPr>
              <a:t>NumCtaPago</a:t>
            </a:r>
          </a:p>
          <a:p>
            <a:pPr marL="1041400" lvl="1" indent="-342900" algn="just">
              <a:buFont typeface="+mj-lt"/>
              <a:buAutoNum type="arabicPeriod"/>
            </a:pPr>
            <a:r>
              <a:rPr lang="es-MX" sz="1600" dirty="0">
                <a:cs typeface="Arial" charset="0"/>
              </a:rPr>
              <a:t>FolioFiscalOrig</a:t>
            </a:r>
          </a:p>
          <a:p>
            <a:pPr marL="1041400" lvl="1" indent="-342900" algn="just">
              <a:buFont typeface="+mj-lt"/>
              <a:buAutoNum type="arabicPeriod"/>
            </a:pPr>
            <a:r>
              <a:rPr lang="es-MX" sz="1600" dirty="0">
                <a:cs typeface="Arial" charset="0"/>
              </a:rPr>
              <a:t>SerieFolioFiscalOrig</a:t>
            </a:r>
          </a:p>
          <a:p>
            <a:pPr marL="1041400" lvl="1" indent="-342900" algn="just">
              <a:buFont typeface="+mj-lt"/>
              <a:buAutoNum type="arabicPeriod"/>
            </a:pPr>
            <a:r>
              <a:rPr lang="es-MX" sz="1600" dirty="0">
                <a:cs typeface="Arial" charset="0"/>
              </a:rPr>
              <a:t>FechaFolioFiscalOrig</a:t>
            </a:r>
          </a:p>
          <a:p>
            <a:pPr marL="1041400" lvl="1" indent="-342900" algn="just">
              <a:buFont typeface="+mj-lt"/>
              <a:buAutoNum type="arabicPeriod"/>
            </a:pPr>
            <a:r>
              <a:rPr lang="es-MX" sz="1600" dirty="0">
                <a:cs typeface="Arial" charset="0"/>
              </a:rPr>
              <a:t>MontoFolioFiscalOrig</a:t>
            </a:r>
          </a:p>
          <a:p>
            <a:pPr marL="1041400" lvl="1" indent="-342900" algn="just">
              <a:buFont typeface="+mj-lt"/>
              <a:buAutoNum type="arabicPeriod"/>
            </a:pPr>
            <a:r>
              <a:rPr lang="es-MX" sz="1600" dirty="0">
                <a:cs typeface="Arial" charset="0"/>
              </a:rPr>
              <a:t>motivoDescuento</a:t>
            </a:r>
          </a:p>
        </p:txBody>
      </p:sp>
      <p:sp>
        <p:nvSpPr>
          <p:cNvPr id="10" name="4 Rectángulo"/>
          <p:cNvSpPr/>
          <p:nvPr/>
        </p:nvSpPr>
        <p:spPr>
          <a:xfrm>
            <a:off x="241681" y="3539552"/>
            <a:ext cx="4572000" cy="2893100"/>
          </a:xfrm>
          <a:prstGeom prst="rect">
            <a:avLst/>
          </a:prstGeom>
        </p:spPr>
        <p:txBody>
          <a:bodyPr>
            <a:spAutoFit/>
          </a:bodyPr>
          <a:lstStyle/>
          <a:p>
            <a:pPr lvl="1" algn="just"/>
            <a:r>
              <a:rPr lang="es-MX" sz="1600" b="1" dirty="0" smtClean="0">
                <a:cs typeface="Arial" charset="0"/>
              </a:rPr>
              <a:t>Emisor- DomicilioFiscal</a:t>
            </a:r>
            <a:endParaRPr lang="es-MX" sz="1600" b="1" dirty="0">
              <a:cs typeface="Arial" charset="0"/>
            </a:endParaRPr>
          </a:p>
          <a:p>
            <a:pPr marL="698500" lvl="1" algn="just"/>
            <a:r>
              <a:rPr lang="es-MX" sz="1600" dirty="0" smtClean="0">
                <a:cs typeface="Arial" charset="0"/>
              </a:rPr>
              <a:t>7. calle</a:t>
            </a:r>
            <a:endParaRPr lang="es-MX" sz="1600" dirty="0">
              <a:cs typeface="Arial" charset="0"/>
            </a:endParaRPr>
          </a:p>
          <a:p>
            <a:pPr marL="698500" lvl="1" algn="just"/>
            <a:r>
              <a:rPr lang="es-MX" sz="1600" dirty="0" smtClean="0">
                <a:cs typeface="Arial" charset="0"/>
              </a:rPr>
              <a:t>8. noExterior</a:t>
            </a:r>
            <a:endParaRPr lang="es-MX" sz="1600" dirty="0">
              <a:cs typeface="Arial" charset="0"/>
            </a:endParaRPr>
          </a:p>
          <a:p>
            <a:pPr marL="698500" lvl="1" algn="just"/>
            <a:r>
              <a:rPr lang="es-MX" sz="1600" dirty="0" smtClean="0">
                <a:cs typeface="Arial" charset="0"/>
              </a:rPr>
              <a:t>9. noInterior</a:t>
            </a:r>
            <a:endParaRPr lang="es-MX" sz="1600" dirty="0">
              <a:cs typeface="Arial" charset="0"/>
            </a:endParaRPr>
          </a:p>
          <a:p>
            <a:pPr marL="698500" lvl="1" algn="just"/>
            <a:r>
              <a:rPr lang="es-MX" sz="1600" dirty="0" smtClean="0">
                <a:cs typeface="Arial" charset="0"/>
              </a:rPr>
              <a:t>10.colonia</a:t>
            </a:r>
            <a:endParaRPr lang="es-MX" sz="1600" dirty="0">
              <a:cs typeface="Arial" charset="0"/>
            </a:endParaRPr>
          </a:p>
          <a:p>
            <a:pPr marL="698500" lvl="1" algn="just"/>
            <a:r>
              <a:rPr lang="es-MX" sz="1600" dirty="0" smtClean="0">
                <a:cs typeface="Arial" charset="0"/>
              </a:rPr>
              <a:t>11. localidad</a:t>
            </a:r>
            <a:endParaRPr lang="es-MX" sz="1600" dirty="0">
              <a:cs typeface="Arial" charset="0"/>
            </a:endParaRPr>
          </a:p>
          <a:p>
            <a:pPr marL="698500" lvl="1" algn="just"/>
            <a:r>
              <a:rPr lang="es-MX" sz="1600" dirty="0" smtClean="0">
                <a:cs typeface="Arial" charset="0"/>
              </a:rPr>
              <a:t>12. referencia</a:t>
            </a:r>
            <a:endParaRPr lang="es-MX" sz="1600" dirty="0">
              <a:cs typeface="Arial" charset="0"/>
            </a:endParaRPr>
          </a:p>
          <a:p>
            <a:pPr marL="698500" lvl="1" algn="just"/>
            <a:r>
              <a:rPr lang="es-MX" sz="1600" dirty="0" smtClean="0">
                <a:cs typeface="Arial" charset="0"/>
              </a:rPr>
              <a:t>13. municipio</a:t>
            </a:r>
            <a:endParaRPr lang="es-MX" sz="1600" dirty="0">
              <a:cs typeface="Arial" charset="0"/>
            </a:endParaRPr>
          </a:p>
          <a:p>
            <a:pPr marL="698500" lvl="1" algn="just"/>
            <a:r>
              <a:rPr lang="es-MX" sz="1600" dirty="0" smtClean="0">
                <a:cs typeface="Arial" charset="0"/>
              </a:rPr>
              <a:t>14. estado</a:t>
            </a:r>
            <a:endParaRPr lang="es-MX" sz="1600" dirty="0">
              <a:cs typeface="Arial" charset="0"/>
            </a:endParaRPr>
          </a:p>
          <a:p>
            <a:pPr marL="698500" lvl="1" algn="just"/>
            <a:r>
              <a:rPr lang="es-MX" sz="1600" dirty="0" smtClean="0">
                <a:cs typeface="Arial" charset="0"/>
              </a:rPr>
              <a:t>15. pais</a:t>
            </a:r>
            <a:endParaRPr lang="es-MX" sz="1600" dirty="0">
              <a:cs typeface="Arial" charset="0"/>
            </a:endParaRPr>
          </a:p>
          <a:p>
            <a:pPr marL="698500" lvl="1" algn="just"/>
            <a:r>
              <a:rPr lang="es-MX" sz="1600" dirty="0" smtClean="0">
                <a:cs typeface="Arial" charset="0"/>
              </a:rPr>
              <a:t>16. codigoPostal</a:t>
            </a:r>
            <a:endParaRPr lang="es-MX" sz="1600" dirty="0">
              <a:cs typeface="Arial" charset="0"/>
            </a:endParaRPr>
          </a:p>
        </p:txBody>
      </p:sp>
      <p:sp>
        <p:nvSpPr>
          <p:cNvPr id="11" name="7 Rectángulo"/>
          <p:cNvSpPr/>
          <p:nvPr/>
        </p:nvSpPr>
        <p:spPr>
          <a:xfrm>
            <a:off x="5411859" y="4633613"/>
            <a:ext cx="4572000" cy="861774"/>
          </a:xfrm>
          <a:prstGeom prst="rect">
            <a:avLst/>
          </a:prstGeom>
        </p:spPr>
        <p:txBody>
          <a:bodyPr>
            <a:spAutoFit/>
          </a:bodyPr>
          <a:lstStyle/>
          <a:p>
            <a:pPr lvl="1" algn="just"/>
            <a:r>
              <a:rPr lang="es-MX" sz="1600" b="1" dirty="0" smtClean="0"/>
              <a:t>Parte- InformacionAduanera</a:t>
            </a:r>
          </a:p>
          <a:p>
            <a:pPr marL="698500" lvl="1" algn="just"/>
            <a:r>
              <a:rPr lang="es-MX" sz="1600" dirty="0" smtClean="0">
                <a:cs typeface="Arial" charset="0"/>
              </a:rPr>
              <a:t>39. fecha</a:t>
            </a:r>
            <a:endParaRPr lang="es-MX" sz="1600" dirty="0">
              <a:cs typeface="Arial" charset="0"/>
            </a:endParaRPr>
          </a:p>
          <a:p>
            <a:pPr marL="698500" lvl="1" algn="just"/>
            <a:r>
              <a:rPr lang="es-MX" sz="1600" dirty="0" smtClean="0">
                <a:cs typeface="Arial" charset="0"/>
              </a:rPr>
              <a:t>40. aduana</a:t>
            </a:r>
          </a:p>
        </p:txBody>
      </p:sp>
      <p:sp>
        <p:nvSpPr>
          <p:cNvPr id="12" name="11 Rectángulo"/>
          <p:cNvSpPr/>
          <p:nvPr/>
        </p:nvSpPr>
        <p:spPr>
          <a:xfrm>
            <a:off x="2842935" y="3611560"/>
            <a:ext cx="2748436" cy="2893100"/>
          </a:xfrm>
          <a:prstGeom prst="rect">
            <a:avLst/>
          </a:prstGeom>
        </p:spPr>
        <p:txBody>
          <a:bodyPr wrap="square">
            <a:spAutoFit/>
          </a:bodyPr>
          <a:lstStyle/>
          <a:p>
            <a:pPr lvl="1" algn="just"/>
            <a:r>
              <a:rPr lang="es-MX" sz="1600" b="1" dirty="0" smtClean="0">
                <a:cs typeface="Arial" charset="0"/>
              </a:rPr>
              <a:t>Emisor- ExpedidoEn</a:t>
            </a:r>
            <a:endParaRPr lang="es-MX" sz="1600" b="1" dirty="0">
              <a:cs typeface="Arial" charset="0"/>
            </a:endParaRPr>
          </a:p>
          <a:p>
            <a:pPr marL="698500" lvl="1" algn="just"/>
            <a:r>
              <a:rPr lang="es-MX" sz="1600" dirty="0" smtClean="0">
                <a:cs typeface="Arial" charset="0"/>
              </a:rPr>
              <a:t>17. calle</a:t>
            </a:r>
            <a:endParaRPr lang="es-MX" sz="1600" dirty="0">
              <a:cs typeface="Arial" charset="0"/>
            </a:endParaRPr>
          </a:p>
          <a:p>
            <a:pPr marL="698500" lvl="1" algn="just"/>
            <a:r>
              <a:rPr lang="es-MX" sz="1600" dirty="0" smtClean="0">
                <a:cs typeface="Arial" charset="0"/>
              </a:rPr>
              <a:t>18. noExterior</a:t>
            </a:r>
            <a:endParaRPr lang="es-MX" sz="1600" dirty="0">
              <a:cs typeface="Arial" charset="0"/>
            </a:endParaRPr>
          </a:p>
          <a:p>
            <a:pPr marL="698500" lvl="1" algn="just"/>
            <a:r>
              <a:rPr lang="es-MX" sz="1600" dirty="0" smtClean="0">
                <a:cs typeface="Arial" charset="0"/>
              </a:rPr>
              <a:t>19. noInterior</a:t>
            </a:r>
            <a:endParaRPr lang="es-MX" sz="1600" dirty="0">
              <a:cs typeface="Arial" charset="0"/>
            </a:endParaRPr>
          </a:p>
          <a:p>
            <a:pPr marL="698500" lvl="1" algn="just"/>
            <a:r>
              <a:rPr lang="es-MX" sz="1600" dirty="0" smtClean="0">
                <a:cs typeface="Arial" charset="0"/>
              </a:rPr>
              <a:t>20. colonia</a:t>
            </a:r>
            <a:endParaRPr lang="es-MX" sz="1600" dirty="0">
              <a:cs typeface="Arial" charset="0"/>
            </a:endParaRPr>
          </a:p>
          <a:p>
            <a:pPr marL="698500" lvl="1" algn="just"/>
            <a:r>
              <a:rPr lang="es-MX" sz="1600" dirty="0" smtClean="0">
                <a:cs typeface="Arial" charset="0"/>
              </a:rPr>
              <a:t>21. localidad</a:t>
            </a:r>
            <a:endParaRPr lang="es-MX" sz="1600" dirty="0">
              <a:cs typeface="Arial" charset="0"/>
            </a:endParaRPr>
          </a:p>
          <a:p>
            <a:pPr marL="698500" lvl="1" algn="just"/>
            <a:r>
              <a:rPr lang="es-MX" sz="1600" dirty="0" smtClean="0">
                <a:cs typeface="Arial" charset="0"/>
              </a:rPr>
              <a:t>22. referencia</a:t>
            </a:r>
            <a:endParaRPr lang="es-MX" sz="1600" dirty="0">
              <a:cs typeface="Arial" charset="0"/>
            </a:endParaRPr>
          </a:p>
          <a:p>
            <a:pPr marL="698500" lvl="1" algn="just"/>
            <a:r>
              <a:rPr lang="es-MX" sz="1600" dirty="0" smtClean="0">
                <a:cs typeface="Arial" charset="0"/>
              </a:rPr>
              <a:t>23. municipio</a:t>
            </a:r>
            <a:endParaRPr lang="es-MX" sz="1600" dirty="0">
              <a:cs typeface="Arial" charset="0"/>
            </a:endParaRPr>
          </a:p>
          <a:p>
            <a:pPr marL="698500" lvl="1" algn="just"/>
            <a:r>
              <a:rPr lang="es-MX" sz="1600" dirty="0" smtClean="0">
                <a:cs typeface="Arial" charset="0"/>
              </a:rPr>
              <a:t>24. estado</a:t>
            </a:r>
            <a:endParaRPr lang="es-MX" sz="1600" dirty="0">
              <a:cs typeface="Arial" charset="0"/>
            </a:endParaRPr>
          </a:p>
          <a:p>
            <a:pPr marL="698500" lvl="1" algn="just"/>
            <a:r>
              <a:rPr lang="es-MX" sz="1600" dirty="0" smtClean="0">
                <a:cs typeface="Arial" charset="0"/>
              </a:rPr>
              <a:t>25. pais</a:t>
            </a:r>
            <a:endParaRPr lang="es-MX" sz="1600" dirty="0">
              <a:cs typeface="Arial" charset="0"/>
            </a:endParaRPr>
          </a:p>
          <a:p>
            <a:pPr marL="698500" lvl="1" algn="just"/>
            <a:r>
              <a:rPr lang="es-MX" sz="1600" dirty="0" smtClean="0">
                <a:cs typeface="Arial" charset="0"/>
              </a:rPr>
              <a:t>26. codigoPostal</a:t>
            </a:r>
            <a:endParaRPr lang="es-MX" sz="1600" dirty="0">
              <a:cs typeface="Arial" charset="0"/>
            </a:endParaRPr>
          </a:p>
        </p:txBody>
      </p:sp>
      <p:sp>
        <p:nvSpPr>
          <p:cNvPr id="13" name="12 Rectángulo"/>
          <p:cNvSpPr/>
          <p:nvPr/>
        </p:nvSpPr>
        <p:spPr>
          <a:xfrm>
            <a:off x="5411859" y="1235296"/>
            <a:ext cx="4572000" cy="2893100"/>
          </a:xfrm>
          <a:prstGeom prst="rect">
            <a:avLst/>
          </a:prstGeom>
        </p:spPr>
        <p:txBody>
          <a:bodyPr>
            <a:spAutoFit/>
          </a:bodyPr>
          <a:lstStyle/>
          <a:p>
            <a:pPr lvl="1" algn="just"/>
            <a:r>
              <a:rPr lang="es-MX" sz="1600" b="1" dirty="0" smtClean="0">
                <a:cs typeface="Arial" charset="0"/>
              </a:rPr>
              <a:t>Receptor-Domicilio</a:t>
            </a:r>
            <a:endParaRPr lang="es-MX" sz="1600" b="1" dirty="0">
              <a:cs typeface="Arial" charset="0"/>
            </a:endParaRPr>
          </a:p>
          <a:p>
            <a:pPr marL="698500" lvl="1" algn="just"/>
            <a:r>
              <a:rPr lang="es-MX" sz="1600" dirty="0" smtClean="0">
                <a:cs typeface="Arial" charset="0"/>
              </a:rPr>
              <a:t>27. calle</a:t>
            </a:r>
            <a:endParaRPr lang="es-MX" sz="1600" dirty="0">
              <a:cs typeface="Arial" charset="0"/>
            </a:endParaRPr>
          </a:p>
          <a:p>
            <a:pPr marL="698500" lvl="1" algn="just"/>
            <a:r>
              <a:rPr lang="es-MX" sz="1600" dirty="0" smtClean="0">
                <a:cs typeface="Arial" charset="0"/>
              </a:rPr>
              <a:t>28. noExterior</a:t>
            </a:r>
            <a:endParaRPr lang="es-MX" sz="1600" dirty="0">
              <a:cs typeface="Arial" charset="0"/>
            </a:endParaRPr>
          </a:p>
          <a:p>
            <a:pPr marL="698500" lvl="1" algn="just"/>
            <a:r>
              <a:rPr lang="es-MX" sz="1600" dirty="0" smtClean="0">
                <a:cs typeface="Arial" charset="0"/>
              </a:rPr>
              <a:t>29. noInterior</a:t>
            </a:r>
            <a:endParaRPr lang="es-MX" sz="1600" dirty="0">
              <a:cs typeface="Arial" charset="0"/>
            </a:endParaRPr>
          </a:p>
          <a:p>
            <a:pPr marL="698500" lvl="1" algn="just"/>
            <a:r>
              <a:rPr lang="es-MX" sz="1600" dirty="0" smtClean="0">
                <a:cs typeface="Arial" charset="0"/>
              </a:rPr>
              <a:t>30. colonia</a:t>
            </a:r>
            <a:endParaRPr lang="es-MX" sz="1600" dirty="0">
              <a:cs typeface="Arial" charset="0"/>
            </a:endParaRPr>
          </a:p>
          <a:p>
            <a:pPr marL="698500" lvl="1" algn="just"/>
            <a:r>
              <a:rPr lang="es-MX" sz="1600" dirty="0" smtClean="0">
                <a:cs typeface="Arial" charset="0"/>
              </a:rPr>
              <a:t>31. localidad</a:t>
            </a:r>
            <a:endParaRPr lang="es-MX" sz="1600" dirty="0">
              <a:cs typeface="Arial" charset="0"/>
            </a:endParaRPr>
          </a:p>
          <a:p>
            <a:pPr marL="698500" lvl="1" algn="just"/>
            <a:r>
              <a:rPr lang="es-MX" sz="1600" dirty="0" smtClean="0">
                <a:cs typeface="Arial" charset="0"/>
              </a:rPr>
              <a:t>32. referencia</a:t>
            </a:r>
            <a:endParaRPr lang="es-MX" sz="1600" dirty="0">
              <a:cs typeface="Arial" charset="0"/>
            </a:endParaRPr>
          </a:p>
          <a:p>
            <a:pPr marL="698500" lvl="1" algn="just"/>
            <a:r>
              <a:rPr lang="es-MX" sz="1600" dirty="0" smtClean="0">
                <a:cs typeface="Arial" charset="0"/>
              </a:rPr>
              <a:t>33. municipio</a:t>
            </a:r>
            <a:endParaRPr lang="es-MX" sz="1600" dirty="0">
              <a:cs typeface="Arial" charset="0"/>
            </a:endParaRPr>
          </a:p>
          <a:p>
            <a:pPr marL="698500" lvl="1" algn="just"/>
            <a:r>
              <a:rPr lang="es-MX" sz="1600" dirty="0" smtClean="0">
                <a:cs typeface="Arial" charset="0"/>
              </a:rPr>
              <a:t>34. estado</a:t>
            </a:r>
            <a:endParaRPr lang="es-MX" sz="1600" dirty="0">
              <a:cs typeface="Arial" charset="0"/>
            </a:endParaRPr>
          </a:p>
          <a:p>
            <a:pPr marL="698500" lvl="1" algn="just"/>
            <a:r>
              <a:rPr lang="es-MX" sz="1600" dirty="0" smtClean="0">
                <a:cs typeface="Arial" charset="0"/>
              </a:rPr>
              <a:t>35. pais</a:t>
            </a:r>
            <a:endParaRPr lang="es-MX" sz="1600" dirty="0">
              <a:cs typeface="Arial" charset="0"/>
            </a:endParaRPr>
          </a:p>
          <a:p>
            <a:pPr marL="698500" lvl="1" algn="just"/>
            <a:r>
              <a:rPr lang="es-MX" sz="1600" dirty="0" smtClean="0">
                <a:cs typeface="Arial" charset="0"/>
              </a:rPr>
              <a:t>36. codigoPostal</a:t>
            </a:r>
            <a:endParaRPr lang="es-MX" sz="1600" dirty="0">
              <a:cs typeface="Arial" charset="0"/>
            </a:endParaRPr>
          </a:p>
        </p:txBody>
      </p:sp>
      <p:sp>
        <p:nvSpPr>
          <p:cNvPr id="15" name="13 Rectángulo"/>
          <p:cNvSpPr/>
          <p:nvPr/>
        </p:nvSpPr>
        <p:spPr>
          <a:xfrm>
            <a:off x="5411859" y="3913533"/>
            <a:ext cx="4572000" cy="861774"/>
          </a:xfrm>
          <a:prstGeom prst="rect">
            <a:avLst/>
          </a:prstGeom>
        </p:spPr>
        <p:txBody>
          <a:bodyPr>
            <a:spAutoFit/>
          </a:bodyPr>
          <a:lstStyle/>
          <a:p>
            <a:pPr lvl="1" algn="just"/>
            <a:r>
              <a:rPr lang="es-MX" sz="1600" b="1" dirty="0" smtClean="0"/>
              <a:t>Concepto- InformacionAduanera</a:t>
            </a:r>
          </a:p>
          <a:p>
            <a:pPr marL="698500" lvl="1" algn="just"/>
            <a:r>
              <a:rPr lang="es-MX" sz="1600" dirty="0" smtClean="0">
                <a:cs typeface="Arial" charset="0"/>
              </a:rPr>
              <a:t>37. fecha</a:t>
            </a:r>
            <a:endParaRPr lang="es-MX" sz="1600" dirty="0">
              <a:cs typeface="Arial" charset="0"/>
            </a:endParaRPr>
          </a:p>
          <a:p>
            <a:pPr marL="698500" lvl="1" algn="just"/>
            <a:r>
              <a:rPr lang="es-MX" sz="1600" dirty="0" smtClean="0">
                <a:cs typeface="Arial" charset="0"/>
              </a:rPr>
              <a:t>38. aduana</a:t>
            </a:r>
          </a:p>
        </p:txBody>
      </p:sp>
    </p:spTree>
    <p:extLst>
      <p:ext uri="{BB962C8B-B14F-4D97-AF65-F5344CB8AC3E}">
        <p14:creationId xmlns:p14="http://schemas.microsoft.com/office/powerpoint/2010/main" val="112700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76600" y="25400"/>
            <a:ext cx="5194300" cy="707886"/>
          </a:xfrm>
          <a:prstGeom prst="rect">
            <a:avLst/>
          </a:prstGeom>
          <a:noFill/>
        </p:spPr>
        <p:txBody>
          <a:bodyPr wrap="square" rtlCol="0">
            <a:spAutoFit/>
          </a:bodyPr>
          <a:lstStyle/>
          <a:p>
            <a:pPr algn="r"/>
            <a:r>
              <a:rPr lang="es-MX" sz="2000" b="1" dirty="0" smtClean="0">
                <a:solidFill>
                  <a:schemeClr val="bg1"/>
                </a:solidFill>
                <a:latin typeface="+mj-lt"/>
              </a:rPr>
              <a:t>Catálogos</a:t>
            </a:r>
          </a:p>
          <a:p>
            <a:pPr algn="r"/>
            <a:endParaRPr lang="x-none" sz="2000" b="1" dirty="0">
              <a:solidFill>
                <a:schemeClr val="bg1"/>
              </a:solidFill>
              <a:latin typeface="+mj-lt"/>
            </a:endParaRPr>
          </a:p>
        </p:txBody>
      </p:sp>
      <p:sp>
        <p:nvSpPr>
          <p:cNvPr id="7" name="6 Rectángulo"/>
          <p:cNvSpPr/>
          <p:nvPr/>
        </p:nvSpPr>
        <p:spPr>
          <a:xfrm>
            <a:off x="289471" y="730892"/>
            <a:ext cx="1772242" cy="597575"/>
          </a:xfrm>
          <a:prstGeom prst="rect">
            <a:avLst/>
          </a:prstGeom>
          <a:solidFill>
            <a:srgbClr val="87C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s-MX" sz="1600" b="1" dirty="0" smtClean="0">
                <a:solidFill>
                  <a:schemeClr val="bg1"/>
                </a:solidFill>
              </a:rPr>
              <a:t>17  Catálogos</a:t>
            </a:r>
            <a:endParaRPr lang="es-MX" sz="1600" b="1" dirty="0">
              <a:solidFill>
                <a:schemeClr val="bg1"/>
              </a:solidFill>
            </a:endParaRPr>
          </a:p>
        </p:txBody>
      </p:sp>
      <p:grpSp>
        <p:nvGrpSpPr>
          <p:cNvPr id="6" name="12 Grupo"/>
          <p:cNvGrpSpPr/>
          <p:nvPr/>
        </p:nvGrpSpPr>
        <p:grpSpPr>
          <a:xfrm>
            <a:off x="1476258" y="3672455"/>
            <a:ext cx="1777208" cy="1381504"/>
            <a:chOff x="2339752" y="4234741"/>
            <a:chExt cx="2468100" cy="2010700"/>
          </a:xfrm>
        </p:grpSpPr>
        <p:sp>
          <p:nvSpPr>
            <p:cNvPr id="8" name="87 Hexágono"/>
            <p:cNvSpPr/>
            <p:nvPr/>
          </p:nvSpPr>
          <p:spPr>
            <a:xfrm>
              <a:off x="2339752" y="4234741"/>
              <a:ext cx="2468100" cy="2010700"/>
            </a:xfrm>
            <a:custGeom>
              <a:avLst/>
              <a:gdLst>
                <a:gd name="connsiteX0" fmla="*/ 0 w 2430000"/>
                <a:gd name="connsiteY0" fmla="*/ 999000 h 1998000"/>
                <a:gd name="connsiteX1" fmla="*/ 543556 w 2430000"/>
                <a:gd name="connsiteY1" fmla="*/ 0 h 1998000"/>
                <a:gd name="connsiteX2" fmla="*/ 1886444 w 2430000"/>
                <a:gd name="connsiteY2" fmla="*/ 0 h 1998000"/>
                <a:gd name="connsiteX3" fmla="*/ 2430000 w 2430000"/>
                <a:gd name="connsiteY3" fmla="*/ 999000 h 1998000"/>
                <a:gd name="connsiteX4" fmla="*/ 1886444 w 2430000"/>
                <a:gd name="connsiteY4" fmla="*/ 1998000 h 1998000"/>
                <a:gd name="connsiteX5" fmla="*/ 543556 w 2430000"/>
                <a:gd name="connsiteY5" fmla="*/ 1998000 h 1998000"/>
                <a:gd name="connsiteX6" fmla="*/ 0 w 2430000"/>
                <a:gd name="connsiteY6" fmla="*/ 999000 h 1998000"/>
                <a:gd name="connsiteX0" fmla="*/ 0 w 2430000"/>
                <a:gd name="connsiteY0" fmla="*/ 1018050 h 2017050"/>
                <a:gd name="connsiteX1" fmla="*/ 543556 w 2430000"/>
                <a:gd name="connsiteY1" fmla="*/ 0 h 2017050"/>
                <a:gd name="connsiteX2" fmla="*/ 1886444 w 2430000"/>
                <a:gd name="connsiteY2" fmla="*/ 190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30000"/>
                <a:gd name="connsiteY0" fmla="*/ 1018050 h 2017050"/>
                <a:gd name="connsiteX1" fmla="*/ 543556 w 2430000"/>
                <a:gd name="connsiteY1" fmla="*/ 0 h 2017050"/>
                <a:gd name="connsiteX2" fmla="*/ 1854694 w 2430000"/>
                <a:gd name="connsiteY2" fmla="*/ 63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68100"/>
                <a:gd name="connsiteY0" fmla="*/ 992650 h 2017050"/>
                <a:gd name="connsiteX1" fmla="*/ 581656 w 2468100"/>
                <a:gd name="connsiteY1" fmla="*/ 0 h 2017050"/>
                <a:gd name="connsiteX2" fmla="*/ 1892794 w 2468100"/>
                <a:gd name="connsiteY2" fmla="*/ 6350 h 2017050"/>
                <a:gd name="connsiteX3" fmla="*/ 2468100 w 2468100"/>
                <a:gd name="connsiteY3" fmla="*/ 1018050 h 2017050"/>
                <a:gd name="connsiteX4" fmla="*/ 1924544 w 2468100"/>
                <a:gd name="connsiteY4" fmla="*/ 2017050 h 2017050"/>
                <a:gd name="connsiteX5" fmla="*/ 581656 w 2468100"/>
                <a:gd name="connsiteY5" fmla="*/ 2017050 h 2017050"/>
                <a:gd name="connsiteX6" fmla="*/ 0 w 2468100"/>
                <a:gd name="connsiteY6" fmla="*/ 992650 h 201705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81656 w 2468100"/>
                <a:gd name="connsiteY5" fmla="*/ 2010700 h 2010700"/>
                <a:gd name="connsiteX6" fmla="*/ 0 w 2468100"/>
                <a:gd name="connsiteY6" fmla="*/ 986300 h 201070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56256 w 2468100"/>
                <a:gd name="connsiteY5" fmla="*/ 2010700 h 2010700"/>
                <a:gd name="connsiteX6" fmla="*/ 0 w 2468100"/>
                <a:gd name="connsiteY6" fmla="*/ 986300 h 20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100" h="2010700">
                  <a:moveTo>
                    <a:pt x="0" y="986300"/>
                  </a:moveTo>
                  <a:lnTo>
                    <a:pt x="543556" y="0"/>
                  </a:lnTo>
                  <a:lnTo>
                    <a:pt x="1892794" y="0"/>
                  </a:lnTo>
                  <a:lnTo>
                    <a:pt x="2468100" y="1011700"/>
                  </a:lnTo>
                  <a:lnTo>
                    <a:pt x="1924544" y="2010700"/>
                  </a:lnTo>
                  <a:lnTo>
                    <a:pt x="556256" y="2010700"/>
                  </a:lnTo>
                  <a:lnTo>
                    <a:pt x="0" y="986300"/>
                  </a:lnTo>
                  <a:close/>
                </a:path>
              </a:pathLst>
            </a:custGeom>
            <a:gradFill flip="none" rotWithShape="1">
              <a:gsLst>
                <a:gs pos="0">
                  <a:schemeClr val="tx1">
                    <a:lumMod val="65000"/>
                    <a:lumOff val="35000"/>
                  </a:schemeClr>
                </a:gs>
                <a:gs pos="80000">
                  <a:schemeClr val="bg1">
                    <a:lumMod val="50000"/>
                  </a:schemeClr>
                </a:gs>
                <a:gs pos="100000">
                  <a:schemeClr val="bg1">
                    <a:lumMod val="7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0" name="51 Hexágono"/>
            <p:cNvSpPr/>
            <p:nvPr/>
          </p:nvSpPr>
          <p:spPr>
            <a:xfrm>
              <a:off x="2457802" y="4306749"/>
              <a:ext cx="2232000" cy="1872208"/>
            </a:xfrm>
            <a:prstGeom prst="hexagon">
              <a:avLst>
                <a:gd name="adj" fmla="val 26697"/>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1" name="11 Grupo"/>
          <p:cNvGrpSpPr/>
          <p:nvPr/>
        </p:nvGrpSpPr>
        <p:grpSpPr>
          <a:xfrm>
            <a:off x="4294904" y="3663074"/>
            <a:ext cx="1777208" cy="1381504"/>
            <a:chOff x="6254150" y="4221088"/>
            <a:chExt cx="2468100" cy="2010700"/>
          </a:xfrm>
        </p:grpSpPr>
        <p:sp>
          <p:nvSpPr>
            <p:cNvPr id="12" name="87 Hexágono"/>
            <p:cNvSpPr/>
            <p:nvPr/>
          </p:nvSpPr>
          <p:spPr>
            <a:xfrm>
              <a:off x="6254150" y="4221088"/>
              <a:ext cx="2468100" cy="2010700"/>
            </a:xfrm>
            <a:custGeom>
              <a:avLst/>
              <a:gdLst>
                <a:gd name="connsiteX0" fmla="*/ 0 w 2430000"/>
                <a:gd name="connsiteY0" fmla="*/ 999000 h 1998000"/>
                <a:gd name="connsiteX1" fmla="*/ 543556 w 2430000"/>
                <a:gd name="connsiteY1" fmla="*/ 0 h 1998000"/>
                <a:gd name="connsiteX2" fmla="*/ 1886444 w 2430000"/>
                <a:gd name="connsiteY2" fmla="*/ 0 h 1998000"/>
                <a:gd name="connsiteX3" fmla="*/ 2430000 w 2430000"/>
                <a:gd name="connsiteY3" fmla="*/ 999000 h 1998000"/>
                <a:gd name="connsiteX4" fmla="*/ 1886444 w 2430000"/>
                <a:gd name="connsiteY4" fmla="*/ 1998000 h 1998000"/>
                <a:gd name="connsiteX5" fmla="*/ 543556 w 2430000"/>
                <a:gd name="connsiteY5" fmla="*/ 1998000 h 1998000"/>
                <a:gd name="connsiteX6" fmla="*/ 0 w 2430000"/>
                <a:gd name="connsiteY6" fmla="*/ 999000 h 1998000"/>
                <a:gd name="connsiteX0" fmla="*/ 0 w 2430000"/>
                <a:gd name="connsiteY0" fmla="*/ 1018050 h 2017050"/>
                <a:gd name="connsiteX1" fmla="*/ 543556 w 2430000"/>
                <a:gd name="connsiteY1" fmla="*/ 0 h 2017050"/>
                <a:gd name="connsiteX2" fmla="*/ 1886444 w 2430000"/>
                <a:gd name="connsiteY2" fmla="*/ 190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30000"/>
                <a:gd name="connsiteY0" fmla="*/ 1018050 h 2017050"/>
                <a:gd name="connsiteX1" fmla="*/ 543556 w 2430000"/>
                <a:gd name="connsiteY1" fmla="*/ 0 h 2017050"/>
                <a:gd name="connsiteX2" fmla="*/ 1854694 w 2430000"/>
                <a:gd name="connsiteY2" fmla="*/ 63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68100"/>
                <a:gd name="connsiteY0" fmla="*/ 992650 h 2017050"/>
                <a:gd name="connsiteX1" fmla="*/ 581656 w 2468100"/>
                <a:gd name="connsiteY1" fmla="*/ 0 h 2017050"/>
                <a:gd name="connsiteX2" fmla="*/ 1892794 w 2468100"/>
                <a:gd name="connsiteY2" fmla="*/ 6350 h 2017050"/>
                <a:gd name="connsiteX3" fmla="*/ 2468100 w 2468100"/>
                <a:gd name="connsiteY3" fmla="*/ 1018050 h 2017050"/>
                <a:gd name="connsiteX4" fmla="*/ 1924544 w 2468100"/>
                <a:gd name="connsiteY4" fmla="*/ 2017050 h 2017050"/>
                <a:gd name="connsiteX5" fmla="*/ 581656 w 2468100"/>
                <a:gd name="connsiteY5" fmla="*/ 2017050 h 2017050"/>
                <a:gd name="connsiteX6" fmla="*/ 0 w 2468100"/>
                <a:gd name="connsiteY6" fmla="*/ 992650 h 201705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81656 w 2468100"/>
                <a:gd name="connsiteY5" fmla="*/ 2010700 h 2010700"/>
                <a:gd name="connsiteX6" fmla="*/ 0 w 2468100"/>
                <a:gd name="connsiteY6" fmla="*/ 986300 h 201070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56256 w 2468100"/>
                <a:gd name="connsiteY5" fmla="*/ 2010700 h 2010700"/>
                <a:gd name="connsiteX6" fmla="*/ 0 w 2468100"/>
                <a:gd name="connsiteY6" fmla="*/ 986300 h 20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100" h="2010700">
                  <a:moveTo>
                    <a:pt x="0" y="986300"/>
                  </a:moveTo>
                  <a:lnTo>
                    <a:pt x="543556" y="0"/>
                  </a:lnTo>
                  <a:lnTo>
                    <a:pt x="1892794" y="0"/>
                  </a:lnTo>
                  <a:lnTo>
                    <a:pt x="2468100" y="1011700"/>
                  </a:lnTo>
                  <a:lnTo>
                    <a:pt x="1924544" y="2010700"/>
                  </a:lnTo>
                  <a:lnTo>
                    <a:pt x="556256" y="2010700"/>
                  </a:lnTo>
                  <a:lnTo>
                    <a:pt x="0" y="986300"/>
                  </a:lnTo>
                  <a:close/>
                </a:path>
              </a:pathLst>
            </a:custGeom>
            <a:gradFill flip="none" rotWithShape="1">
              <a:gsLst>
                <a:gs pos="0">
                  <a:schemeClr val="tx1">
                    <a:lumMod val="65000"/>
                    <a:lumOff val="35000"/>
                  </a:schemeClr>
                </a:gs>
                <a:gs pos="80000">
                  <a:schemeClr val="bg1">
                    <a:lumMod val="50000"/>
                  </a:schemeClr>
                </a:gs>
                <a:gs pos="100000">
                  <a:schemeClr val="bg1">
                    <a:lumMod val="7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3" name="53 Hexágono"/>
            <p:cNvSpPr/>
            <p:nvPr/>
          </p:nvSpPr>
          <p:spPr>
            <a:xfrm>
              <a:off x="6372200" y="4293096"/>
              <a:ext cx="2232000" cy="1872208"/>
            </a:xfrm>
            <a:prstGeom prst="hexagon">
              <a:avLst>
                <a:gd name="adj" fmla="val 26697"/>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4" name="87 Hexágono"/>
          <p:cNvSpPr/>
          <p:nvPr/>
        </p:nvSpPr>
        <p:spPr>
          <a:xfrm>
            <a:off x="2880733" y="1526924"/>
            <a:ext cx="1777208" cy="1381504"/>
          </a:xfrm>
          <a:custGeom>
            <a:avLst/>
            <a:gdLst>
              <a:gd name="connsiteX0" fmla="*/ 0 w 2430000"/>
              <a:gd name="connsiteY0" fmla="*/ 999000 h 1998000"/>
              <a:gd name="connsiteX1" fmla="*/ 543556 w 2430000"/>
              <a:gd name="connsiteY1" fmla="*/ 0 h 1998000"/>
              <a:gd name="connsiteX2" fmla="*/ 1886444 w 2430000"/>
              <a:gd name="connsiteY2" fmla="*/ 0 h 1998000"/>
              <a:gd name="connsiteX3" fmla="*/ 2430000 w 2430000"/>
              <a:gd name="connsiteY3" fmla="*/ 999000 h 1998000"/>
              <a:gd name="connsiteX4" fmla="*/ 1886444 w 2430000"/>
              <a:gd name="connsiteY4" fmla="*/ 1998000 h 1998000"/>
              <a:gd name="connsiteX5" fmla="*/ 543556 w 2430000"/>
              <a:gd name="connsiteY5" fmla="*/ 1998000 h 1998000"/>
              <a:gd name="connsiteX6" fmla="*/ 0 w 2430000"/>
              <a:gd name="connsiteY6" fmla="*/ 999000 h 1998000"/>
              <a:gd name="connsiteX0" fmla="*/ 0 w 2430000"/>
              <a:gd name="connsiteY0" fmla="*/ 1018050 h 2017050"/>
              <a:gd name="connsiteX1" fmla="*/ 543556 w 2430000"/>
              <a:gd name="connsiteY1" fmla="*/ 0 h 2017050"/>
              <a:gd name="connsiteX2" fmla="*/ 1886444 w 2430000"/>
              <a:gd name="connsiteY2" fmla="*/ 190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30000"/>
              <a:gd name="connsiteY0" fmla="*/ 1018050 h 2017050"/>
              <a:gd name="connsiteX1" fmla="*/ 543556 w 2430000"/>
              <a:gd name="connsiteY1" fmla="*/ 0 h 2017050"/>
              <a:gd name="connsiteX2" fmla="*/ 1854694 w 2430000"/>
              <a:gd name="connsiteY2" fmla="*/ 63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68100"/>
              <a:gd name="connsiteY0" fmla="*/ 992650 h 2017050"/>
              <a:gd name="connsiteX1" fmla="*/ 581656 w 2468100"/>
              <a:gd name="connsiteY1" fmla="*/ 0 h 2017050"/>
              <a:gd name="connsiteX2" fmla="*/ 1892794 w 2468100"/>
              <a:gd name="connsiteY2" fmla="*/ 6350 h 2017050"/>
              <a:gd name="connsiteX3" fmla="*/ 2468100 w 2468100"/>
              <a:gd name="connsiteY3" fmla="*/ 1018050 h 2017050"/>
              <a:gd name="connsiteX4" fmla="*/ 1924544 w 2468100"/>
              <a:gd name="connsiteY4" fmla="*/ 2017050 h 2017050"/>
              <a:gd name="connsiteX5" fmla="*/ 581656 w 2468100"/>
              <a:gd name="connsiteY5" fmla="*/ 2017050 h 2017050"/>
              <a:gd name="connsiteX6" fmla="*/ 0 w 2468100"/>
              <a:gd name="connsiteY6" fmla="*/ 992650 h 201705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81656 w 2468100"/>
              <a:gd name="connsiteY5" fmla="*/ 2010700 h 2010700"/>
              <a:gd name="connsiteX6" fmla="*/ 0 w 2468100"/>
              <a:gd name="connsiteY6" fmla="*/ 986300 h 201070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56256 w 2468100"/>
              <a:gd name="connsiteY5" fmla="*/ 2010700 h 2010700"/>
              <a:gd name="connsiteX6" fmla="*/ 0 w 2468100"/>
              <a:gd name="connsiteY6" fmla="*/ 986300 h 20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100" h="2010700">
                <a:moveTo>
                  <a:pt x="0" y="986300"/>
                </a:moveTo>
                <a:lnTo>
                  <a:pt x="543556" y="0"/>
                </a:lnTo>
                <a:lnTo>
                  <a:pt x="1892794" y="0"/>
                </a:lnTo>
                <a:lnTo>
                  <a:pt x="2468100" y="1011700"/>
                </a:lnTo>
                <a:lnTo>
                  <a:pt x="1924544" y="2010700"/>
                </a:lnTo>
                <a:lnTo>
                  <a:pt x="556256" y="2010700"/>
                </a:lnTo>
                <a:lnTo>
                  <a:pt x="0" y="986300"/>
                </a:lnTo>
                <a:close/>
              </a:path>
            </a:pathLst>
          </a:custGeom>
          <a:gradFill flip="none" rotWithShape="1">
            <a:gsLst>
              <a:gs pos="0">
                <a:schemeClr val="tx1">
                  <a:lumMod val="65000"/>
                  <a:lumOff val="35000"/>
                </a:schemeClr>
              </a:gs>
              <a:gs pos="80000">
                <a:schemeClr val="bg1">
                  <a:lumMod val="50000"/>
                </a:schemeClr>
              </a:gs>
              <a:gs pos="100000">
                <a:schemeClr val="bg1">
                  <a:lumMod val="7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grpSp>
        <p:nvGrpSpPr>
          <p:cNvPr id="15" name="6 Grupo"/>
          <p:cNvGrpSpPr/>
          <p:nvPr/>
        </p:nvGrpSpPr>
        <p:grpSpPr>
          <a:xfrm>
            <a:off x="95448" y="2945837"/>
            <a:ext cx="1723851" cy="1360410"/>
            <a:chOff x="539552" y="3609239"/>
            <a:chExt cx="2394000" cy="1980000"/>
          </a:xfrm>
        </p:grpSpPr>
        <p:sp>
          <p:nvSpPr>
            <p:cNvPr id="16" name="98 Hexágono"/>
            <p:cNvSpPr/>
            <p:nvPr/>
          </p:nvSpPr>
          <p:spPr>
            <a:xfrm>
              <a:off x="539552" y="3609239"/>
              <a:ext cx="2394000" cy="1980000"/>
            </a:xfrm>
            <a:prstGeom prst="hexagon">
              <a:avLst>
                <a:gd name="adj" fmla="val 25934"/>
                <a:gd name="vf" fmla="val 115470"/>
              </a:avLst>
            </a:prstGeom>
            <a:gradFill flip="none" rotWithShape="1">
              <a:gsLst>
                <a:gs pos="0">
                  <a:schemeClr val="bg1">
                    <a:lumMod val="65000"/>
                  </a:schemeClr>
                </a:gs>
                <a:gs pos="18000">
                  <a:schemeClr val="bg1">
                    <a:lumMod val="75000"/>
                  </a:schemeClr>
                </a:gs>
                <a:gs pos="84000">
                  <a:schemeClr val="bg1">
                    <a:lumMod val="9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7" name="42 Hexágono"/>
            <p:cNvSpPr/>
            <p:nvPr/>
          </p:nvSpPr>
          <p:spPr>
            <a:xfrm>
              <a:off x="701304" y="3645023"/>
              <a:ext cx="2088232"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CuadroTexto"/>
            <p:cNvSpPr txBox="1"/>
            <p:nvPr/>
          </p:nvSpPr>
          <p:spPr>
            <a:xfrm>
              <a:off x="691813" y="4618906"/>
              <a:ext cx="2160240" cy="447952"/>
            </a:xfrm>
            <a:prstGeom prst="rect">
              <a:avLst/>
            </a:prstGeom>
            <a:noFill/>
          </p:spPr>
          <p:txBody>
            <a:bodyPr wrap="square" rtlCol="0">
              <a:spAutoFit/>
            </a:bodyPr>
            <a:lstStyle/>
            <a:p>
              <a:pPr algn="ctr"/>
              <a:r>
                <a:rPr lang="es-MX" sz="1400" b="1" dirty="0" err="1" smtClean="0">
                  <a:solidFill>
                    <a:srgbClr val="FFC000"/>
                  </a:solidFill>
                </a:rPr>
                <a:t>MetodoPago</a:t>
              </a:r>
              <a:endParaRPr lang="es-ES" sz="1400" b="1" dirty="0">
                <a:solidFill>
                  <a:srgbClr val="FFC000"/>
                </a:solidFill>
              </a:endParaRPr>
            </a:p>
          </p:txBody>
        </p:sp>
      </p:grpSp>
      <p:grpSp>
        <p:nvGrpSpPr>
          <p:cNvPr id="20" name="11 Grupo"/>
          <p:cNvGrpSpPr/>
          <p:nvPr/>
        </p:nvGrpSpPr>
        <p:grpSpPr>
          <a:xfrm>
            <a:off x="4308142" y="2228300"/>
            <a:ext cx="1723851" cy="1372778"/>
            <a:chOff x="6389936" y="2564903"/>
            <a:chExt cx="2394000" cy="1998000"/>
          </a:xfrm>
        </p:grpSpPr>
        <p:sp>
          <p:nvSpPr>
            <p:cNvPr id="21" name="97 Hexágono"/>
            <p:cNvSpPr/>
            <p:nvPr/>
          </p:nvSpPr>
          <p:spPr>
            <a:xfrm>
              <a:off x="6389936" y="2564903"/>
              <a:ext cx="2394000" cy="1998000"/>
            </a:xfrm>
            <a:prstGeom prst="hexagon">
              <a:avLst>
                <a:gd name="adj" fmla="val 25934"/>
                <a:gd name="vf" fmla="val 115470"/>
              </a:avLst>
            </a:prstGeom>
            <a:gradFill flip="none" rotWithShape="1">
              <a:gsLst>
                <a:gs pos="0">
                  <a:schemeClr val="bg1">
                    <a:lumMod val="65000"/>
                  </a:schemeClr>
                </a:gs>
                <a:gs pos="18000">
                  <a:schemeClr val="bg1">
                    <a:lumMod val="75000"/>
                  </a:schemeClr>
                </a:gs>
                <a:gs pos="84000">
                  <a:schemeClr val="bg1">
                    <a:lumMod val="9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22" name="44 Hexágono"/>
            <p:cNvSpPr/>
            <p:nvPr/>
          </p:nvSpPr>
          <p:spPr>
            <a:xfrm>
              <a:off x="6533952" y="2636911"/>
              <a:ext cx="2088232"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25 Rectángulo"/>
            <p:cNvSpPr/>
            <p:nvPr/>
          </p:nvSpPr>
          <p:spPr>
            <a:xfrm>
              <a:off x="6705626" y="3543896"/>
              <a:ext cx="1800201" cy="276998"/>
            </a:xfrm>
            <a:prstGeom prst="rect">
              <a:avLst/>
            </a:prstGeom>
          </p:spPr>
          <p:txBody>
            <a:bodyPr wrap="square">
              <a:spAutoFit/>
            </a:bodyPr>
            <a:lstStyle/>
            <a:p>
              <a:pPr algn="ctr"/>
              <a:r>
                <a:rPr lang="es-MX" sz="1200" b="1" dirty="0" err="1" smtClean="0">
                  <a:solidFill>
                    <a:srgbClr val="00B050"/>
                  </a:solidFill>
                </a:rPr>
                <a:t>CodigoPostal</a:t>
              </a:r>
              <a:endParaRPr lang="es-MX" sz="1200" b="1" dirty="0">
                <a:solidFill>
                  <a:srgbClr val="00B050"/>
                </a:solidFill>
              </a:endParaRPr>
            </a:p>
          </p:txBody>
        </p:sp>
      </p:grpSp>
      <p:grpSp>
        <p:nvGrpSpPr>
          <p:cNvPr id="27" name="9 Grupo"/>
          <p:cNvGrpSpPr/>
          <p:nvPr/>
        </p:nvGrpSpPr>
        <p:grpSpPr>
          <a:xfrm>
            <a:off x="2908168" y="2933470"/>
            <a:ext cx="1723851" cy="1372778"/>
            <a:chOff x="4445720" y="3591239"/>
            <a:chExt cx="2394000" cy="1998000"/>
          </a:xfrm>
        </p:grpSpPr>
        <p:sp>
          <p:nvSpPr>
            <p:cNvPr id="28" name="99 Hexágono"/>
            <p:cNvSpPr/>
            <p:nvPr/>
          </p:nvSpPr>
          <p:spPr>
            <a:xfrm>
              <a:off x="4445720" y="3591239"/>
              <a:ext cx="2394000" cy="1998000"/>
            </a:xfrm>
            <a:prstGeom prst="hexagon">
              <a:avLst>
                <a:gd name="adj" fmla="val 25934"/>
                <a:gd name="vf" fmla="val 115470"/>
              </a:avLst>
            </a:prstGeom>
            <a:gradFill flip="none" rotWithShape="1">
              <a:gsLst>
                <a:gs pos="0">
                  <a:schemeClr val="bg1">
                    <a:lumMod val="65000"/>
                  </a:schemeClr>
                </a:gs>
                <a:gs pos="18000">
                  <a:schemeClr val="bg1">
                    <a:lumMod val="75000"/>
                  </a:schemeClr>
                </a:gs>
                <a:gs pos="84000">
                  <a:schemeClr val="bg1">
                    <a:lumMod val="9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29" name="43 Hexágono"/>
            <p:cNvSpPr/>
            <p:nvPr/>
          </p:nvSpPr>
          <p:spPr>
            <a:xfrm>
              <a:off x="4589736" y="3645023"/>
              <a:ext cx="2088232"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23 Rectángulo"/>
            <p:cNvSpPr/>
            <p:nvPr/>
          </p:nvSpPr>
          <p:spPr>
            <a:xfrm>
              <a:off x="4877767" y="4849995"/>
              <a:ext cx="1584176" cy="447952"/>
            </a:xfrm>
            <a:prstGeom prst="rect">
              <a:avLst/>
            </a:prstGeom>
          </p:spPr>
          <p:txBody>
            <a:bodyPr wrap="square">
              <a:spAutoFit/>
            </a:bodyPr>
            <a:lstStyle/>
            <a:p>
              <a:pPr algn="ctr"/>
              <a:r>
                <a:rPr lang="es-MX" sz="1400" b="1" dirty="0" err="1" smtClean="0">
                  <a:solidFill>
                    <a:schemeClr val="accent2"/>
                  </a:solidFill>
                </a:rPr>
                <a:t>Pais</a:t>
              </a:r>
              <a:endParaRPr lang="es-MX" sz="1400" b="1" dirty="0">
                <a:solidFill>
                  <a:schemeClr val="accent2"/>
                </a:solidFill>
              </a:endParaRPr>
            </a:p>
          </p:txBody>
        </p:sp>
      </p:grpSp>
      <p:grpSp>
        <p:nvGrpSpPr>
          <p:cNvPr id="34" name="7 Grupo"/>
          <p:cNvGrpSpPr/>
          <p:nvPr/>
        </p:nvGrpSpPr>
        <p:grpSpPr>
          <a:xfrm>
            <a:off x="1508194" y="2228299"/>
            <a:ext cx="1723851" cy="1372778"/>
            <a:chOff x="2501504" y="2564903"/>
            <a:chExt cx="2394000" cy="1998000"/>
          </a:xfrm>
        </p:grpSpPr>
        <p:sp>
          <p:nvSpPr>
            <p:cNvPr id="35" name="96 Hexágono"/>
            <p:cNvSpPr/>
            <p:nvPr/>
          </p:nvSpPr>
          <p:spPr>
            <a:xfrm>
              <a:off x="2501504" y="2564903"/>
              <a:ext cx="2394000" cy="1998000"/>
            </a:xfrm>
            <a:prstGeom prst="hexagon">
              <a:avLst>
                <a:gd name="adj" fmla="val 25934"/>
                <a:gd name="vf" fmla="val 115470"/>
              </a:avLst>
            </a:prstGeom>
            <a:gradFill flip="none" rotWithShape="1">
              <a:gsLst>
                <a:gs pos="0">
                  <a:schemeClr val="bg1">
                    <a:lumMod val="65000"/>
                  </a:schemeClr>
                </a:gs>
                <a:gs pos="18000">
                  <a:schemeClr val="bg1">
                    <a:lumMod val="75000"/>
                  </a:schemeClr>
                </a:gs>
                <a:gs pos="84000">
                  <a:schemeClr val="bg1">
                    <a:lumMod val="9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36" name="4 Hexágono"/>
            <p:cNvSpPr/>
            <p:nvPr/>
          </p:nvSpPr>
          <p:spPr>
            <a:xfrm>
              <a:off x="2645520" y="2636911"/>
              <a:ext cx="2088232"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 name="19 Rectángulo"/>
            <p:cNvSpPr/>
            <p:nvPr/>
          </p:nvSpPr>
          <p:spPr>
            <a:xfrm>
              <a:off x="2804688" y="3710730"/>
              <a:ext cx="1798351" cy="447952"/>
            </a:xfrm>
            <a:prstGeom prst="rect">
              <a:avLst/>
            </a:prstGeom>
          </p:spPr>
          <p:txBody>
            <a:bodyPr wrap="square">
              <a:spAutoFit/>
            </a:bodyPr>
            <a:lstStyle/>
            <a:p>
              <a:pPr algn="ctr"/>
              <a:r>
                <a:rPr lang="es-MX" sz="1400" b="1" dirty="0" err="1" smtClean="0">
                  <a:solidFill>
                    <a:schemeClr val="accent5"/>
                  </a:solidFill>
                </a:rPr>
                <a:t>ClaveProdServ</a:t>
              </a:r>
              <a:endParaRPr lang="es-MX" sz="1000" dirty="0"/>
            </a:p>
          </p:txBody>
        </p:sp>
      </p:grpSp>
      <p:grpSp>
        <p:nvGrpSpPr>
          <p:cNvPr id="41" name="8 Grupo"/>
          <p:cNvGrpSpPr/>
          <p:nvPr/>
        </p:nvGrpSpPr>
        <p:grpSpPr>
          <a:xfrm>
            <a:off x="2947248" y="1585125"/>
            <a:ext cx="1607199" cy="1286349"/>
            <a:chOff x="4499992" y="1628800"/>
            <a:chExt cx="2232000" cy="1872208"/>
          </a:xfrm>
        </p:grpSpPr>
        <p:sp>
          <p:nvSpPr>
            <p:cNvPr id="42" name="46 Hexágono"/>
            <p:cNvSpPr/>
            <p:nvPr/>
          </p:nvSpPr>
          <p:spPr>
            <a:xfrm>
              <a:off x="4499992" y="1628800"/>
              <a:ext cx="2232000" cy="1872208"/>
            </a:xfrm>
            <a:prstGeom prst="hexagon">
              <a:avLst>
                <a:gd name="adj" fmla="val 26697"/>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32 Rectángulo"/>
            <p:cNvSpPr/>
            <p:nvPr/>
          </p:nvSpPr>
          <p:spPr>
            <a:xfrm>
              <a:off x="4716016" y="2623791"/>
              <a:ext cx="1872208" cy="307777"/>
            </a:xfrm>
            <a:prstGeom prst="rect">
              <a:avLst/>
            </a:prstGeom>
          </p:spPr>
          <p:txBody>
            <a:bodyPr wrap="square">
              <a:spAutoFit/>
            </a:bodyPr>
            <a:lstStyle/>
            <a:p>
              <a:pPr algn="ctr"/>
              <a:r>
                <a:rPr lang="es-MX" sz="1400" b="1" dirty="0" err="1" smtClean="0">
                  <a:solidFill>
                    <a:schemeClr val="accent3">
                      <a:lumMod val="75000"/>
                    </a:schemeClr>
                  </a:solidFill>
                </a:rPr>
                <a:t>ClaveUnidad</a:t>
              </a:r>
              <a:r>
                <a:rPr lang="es-ES" sz="1000" dirty="0" smtClean="0"/>
                <a:t>.</a:t>
              </a:r>
              <a:endParaRPr lang="es-MX" sz="1000" dirty="0"/>
            </a:p>
          </p:txBody>
        </p:sp>
      </p:grpSp>
      <p:grpSp>
        <p:nvGrpSpPr>
          <p:cNvPr id="47" name="5 Grupo"/>
          <p:cNvGrpSpPr/>
          <p:nvPr/>
        </p:nvGrpSpPr>
        <p:grpSpPr>
          <a:xfrm>
            <a:off x="108409" y="1535650"/>
            <a:ext cx="1723851" cy="1372778"/>
            <a:chOff x="557552" y="1556791"/>
            <a:chExt cx="2394000" cy="1998000"/>
          </a:xfrm>
        </p:grpSpPr>
        <p:sp>
          <p:nvSpPr>
            <p:cNvPr id="48" name="49 Hexágono"/>
            <p:cNvSpPr/>
            <p:nvPr/>
          </p:nvSpPr>
          <p:spPr>
            <a:xfrm>
              <a:off x="557552" y="1556791"/>
              <a:ext cx="2394000" cy="1998000"/>
            </a:xfrm>
            <a:prstGeom prst="hexagon">
              <a:avLst>
                <a:gd name="adj" fmla="val 25934"/>
                <a:gd name="vf" fmla="val 115470"/>
              </a:avLst>
            </a:prstGeom>
            <a:gradFill flip="none" rotWithShape="1">
              <a:gsLst>
                <a:gs pos="0">
                  <a:schemeClr val="tx1">
                    <a:lumMod val="65000"/>
                    <a:lumOff val="35000"/>
                  </a:schemeClr>
                </a:gs>
                <a:gs pos="80000">
                  <a:schemeClr val="bg1">
                    <a:lumMod val="50000"/>
                  </a:schemeClr>
                </a:gs>
                <a:gs pos="100000">
                  <a:schemeClr val="bg1">
                    <a:lumMod val="7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49" name="45 Hexágono"/>
            <p:cNvSpPr/>
            <p:nvPr/>
          </p:nvSpPr>
          <p:spPr>
            <a:xfrm>
              <a:off x="683568" y="1628800"/>
              <a:ext cx="2160240"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3" name="85 CuadroTexto"/>
            <p:cNvSpPr txBox="1"/>
            <p:nvPr/>
          </p:nvSpPr>
          <p:spPr>
            <a:xfrm>
              <a:off x="917328" y="2639233"/>
              <a:ext cx="1728192" cy="307777"/>
            </a:xfrm>
            <a:prstGeom prst="rect">
              <a:avLst/>
            </a:prstGeom>
            <a:noFill/>
          </p:spPr>
          <p:txBody>
            <a:bodyPr wrap="square" rtlCol="0">
              <a:spAutoFit/>
            </a:bodyPr>
            <a:lstStyle/>
            <a:p>
              <a:pPr algn="ctr"/>
              <a:r>
                <a:rPr lang="es-MX" sz="1400" b="1" dirty="0" smtClean="0">
                  <a:solidFill>
                    <a:srgbClr val="7030A0"/>
                  </a:solidFill>
                </a:rPr>
                <a:t>Aduana</a:t>
              </a:r>
            </a:p>
          </p:txBody>
        </p:sp>
      </p:grpSp>
      <p:sp>
        <p:nvSpPr>
          <p:cNvPr id="55" name="39 Rectángulo"/>
          <p:cNvSpPr/>
          <p:nvPr/>
        </p:nvSpPr>
        <p:spPr>
          <a:xfrm>
            <a:off x="4535461" y="4361309"/>
            <a:ext cx="1348123" cy="276999"/>
          </a:xfrm>
          <a:prstGeom prst="rect">
            <a:avLst/>
          </a:prstGeom>
        </p:spPr>
        <p:txBody>
          <a:bodyPr wrap="square">
            <a:spAutoFit/>
          </a:bodyPr>
          <a:lstStyle/>
          <a:p>
            <a:pPr algn="ctr"/>
            <a:r>
              <a:rPr lang="es-MX" sz="1200" b="1" dirty="0" err="1" smtClean="0">
                <a:solidFill>
                  <a:srgbClr val="D816CF"/>
                </a:solidFill>
              </a:rPr>
              <a:t>PatenteAduanal</a:t>
            </a:r>
            <a:endParaRPr lang="es-MX" sz="1200" b="1" dirty="0">
              <a:solidFill>
                <a:srgbClr val="D816CF"/>
              </a:solidFill>
            </a:endParaRPr>
          </a:p>
        </p:txBody>
      </p:sp>
      <p:sp>
        <p:nvSpPr>
          <p:cNvPr id="59" name="14 CuadroTexto"/>
          <p:cNvSpPr txBox="1"/>
          <p:nvPr/>
        </p:nvSpPr>
        <p:spPr>
          <a:xfrm>
            <a:off x="1754677" y="4504637"/>
            <a:ext cx="1140720" cy="307777"/>
          </a:xfrm>
          <a:prstGeom prst="rect">
            <a:avLst/>
          </a:prstGeom>
          <a:noFill/>
        </p:spPr>
        <p:txBody>
          <a:bodyPr wrap="square" rtlCol="0">
            <a:spAutoFit/>
          </a:bodyPr>
          <a:lstStyle/>
          <a:p>
            <a:pPr algn="ctr"/>
            <a:r>
              <a:rPr lang="es-MX" sz="1400" b="1" dirty="0" smtClean="0">
                <a:solidFill>
                  <a:schemeClr val="accent6">
                    <a:lumMod val="75000"/>
                  </a:schemeClr>
                </a:solidFill>
                <a:ea typeface="Times New Roman" pitchFamily="18" charset="0"/>
                <a:cs typeface="Arial" pitchFamily="34" charset="0"/>
              </a:rPr>
              <a:t>Moneda</a:t>
            </a:r>
            <a:endParaRPr lang="es-MX" sz="1400" b="1" dirty="0">
              <a:solidFill>
                <a:schemeClr val="accent6">
                  <a:lumMod val="75000"/>
                </a:schemeClr>
              </a:solidFill>
              <a:ea typeface="Times New Roman" pitchFamily="18" charset="0"/>
              <a:cs typeface="Arial" pitchFamily="34" charset="0"/>
            </a:endParaRPr>
          </a:p>
        </p:txBody>
      </p:sp>
      <p:sp>
        <p:nvSpPr>
          <p:cNvPr id="77" name="87 Hexágono"/>
          <p:cNvSpPr/>
          <p:nvPr/>
        </p:nvSpPr>
        <p:spPr>
          <a:xfrm>
            <a:off x="5667523" y="1540490"/>
            <a:ext cx="1777208" cy="1381504"/>
          </a:xfrm>
          <a:custGeom>
            <a:avLst/>
            <a:gdLst>
              <a:gd name="connsiteX0" fmla="*/ 0 w 2430000"/>
              <a:gd name="connsiteY0" fmla="*/ 999000 h 1998000"/>
              <a:gd name="connsiteX1" fmla="*/ 543556 w 2430000"/>
              <a:gd name="connsiteY1" fmla="*/ 0 h 1998000"/>
              <a:gd name="connsiteX2" fmla="*/ 1886444 w 2430000"/>
              <a:gd name="connsiteY2" fmla="*/ 0 h 1998000"/>
              <a:gd name="connsiteX3" fmla="*/ 2430000 w 2430000"/>
              <a:gd name="connsiteY3" fmla="*/ 999000 h 1998000"/>
              <a:gd name="connsiteX4" fmla="*/ 1886444 w 2430000"/>
              <a:gd name="connsiteY4" fmla="*/ 1998000 h 1998000"/>
              <a:gd name="connsiteX5" fmla="*/ 543556 w 2430000"/>
              <a:gd name="connsiteY5" fmla="*/ 1998000 h 1998000"/>
              <a:gd name="connsiteX6" fmla="*/ 0 w 2430000"/>
              <a:gd name="connsiteY6" fmla="*/ 999000 h 1998000"/>
              <a:gd name="connsiteX0" fmla="*/ 0 w 2430000"/>
              <a:gd name="connsiteY0" fmla="*/ 1018050 h 2017050"/>
              <a:gd name="connsiteX1" fmla="*/ 543556 w 2430000"/>
              <a:gd name="connsiteY1" fmla="*/ 0 h 2017050"/>
              <a:gd name="connsiteX2" fmla="*/ 1886444 w 2430000"/>
              <a:gd name="connsiteY2" fmla="*/ 190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30000"/>
              <a:gd name="connsiteY0" fmla="*/ 1018050 h 2017050"/>
              <a:gd name="connsiteX1" fmla="*/ 543556 w 2430000"/>
              <a:gd name="connsiteY1" fmla="*/ 0 h 2017050"/>
              <a:gd name="connsiteX2" fmla="*/ 1854694 w 2430000"/>
              <a:gd name="connsiteY2" fmla="*/ 63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68100"/>
              <a:gd name="connsiteY0" fmla="*/ 992650 h 2017050"/>
              <a:gd name="connsiteX1" fmla="*/ 581656 w 2468100"/>
              <a:gd name="connsiteY1" fmla="*/ 0 h 2017050"/>
              <a:gd name="connsiteX2" fmla="*/ 1892794 w 2468100"/>
              <a:gd name="connsiteY2" fmla="*/ 6350 h 2017050"/>
              <a:gd name="connsiteX3" fmla="*/ 2468100 w 2468100"/>
              <a:gd name="connsiteY3" fmla="*/ 1018050 h 2017050"/>
              <a:gd name="connsiteX4" fmla="*/ 1924544 w 2468100"/>
              <a:gd name="connsiteY4" fmla="*/ 2017050 h 2017050"/>
              <a:gd name="connsiteX5" fmla="*/ 581656 w 2468100"/>
              <a:gd name="connsiteY5" fmla="*/ 2017050 h 2017050"/>
              <a:gd name="connsiteX6" fmla="*/ 0 w 2468100"/>
              <a:gd name="connsiteY6" fmla="*/ 992650 h 201705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81656 w 2468100"/>
              <a:gd name="connsiteY5" fmla="*/ 2010700 h 2010700"/>
              <a:gd name="connsiteX6" fmla="*/ 0 w 2468100"/>
              <a:gd name="connsiteY6" fmla="*/ 986300 h 201070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56256 w 2468100"/>
              <a:gd name="connsiteY5" fmla="*/ 2010700 h 2010700"/>
              <a:gd name="connsiteX6" fmla="*/ 0 w 2468100"/>
              <a:gd name="connsiteY6" fmla="*/ 986300 h 20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100" h="2010700">
                <a:moveTo>
                  <a:pt x="0" y="986300"/>
                </a:moveTo>
                <a:lnTo>
                  <a:pt x="543556" y="0"/>
                </a:lnTo>
                <a:lnTo>
                  <a:pt x="1892794" y="0"/>
                </a:lnTo>
                <a:lnTo>
                  <a:pt x="2468100" y="1011700"/>
                </a:lnTo>
                <a:lnTo>
                  <a:pt x="1924544" y="2010700"/>
                </a:lnTo>
                <a:lnTo>
                  <a:pt x="556256" y="2010700"/>
                </a:lnTo>
                <a:lnTo>
                  <a:pt x="0" y="986300"/>
                </a:lnTo>
                <a:close/>
              </a:path>
            </a:pathLst>
          </a:custGeom>
          <a:gradFill flip="none" rotWithShape="1">
            <a:gsLst>
              <a:gs pos="0">
                <a:schemeClr val="tx1">
                  <a:lumMod val="65000"/>
                  <a:lumOff val="35000"/>
                </a:schemeClr>
              </a:gs>
              <a:gs pos="80000">
                <a:schemeClr val="bg1">
                  <a:lumMod val="50000"/>
                </a:schemeClr>
              </a:gs>
              <a:gs pos="100000">
                <a:schemeClr val="bg1">
                  <a:lumMod val="7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grpSp>
        <p:nvGrpSpPr>
          <p:cNvPr id="78" name="8 Grupo"/>
          <p:cNvGrpSpPr/>
          <p:nvPr/>
        </p:nvGrpSpPr>
        <p:grpSpPr>
          <a:xfrm>
            <a:off x="5734038" y="1598691"/>
            <a:ext cx="1607199" cy="1286349"/>
            <a:chOff x="4499992" y="1628800"/>
            <a:chExt cx="2232000" cy="1872208"/>
          </a:xfrm>
        </p:grpSpPr>
        <p:sp>
          <p:nvSpPr>
            <p:cNvPr id="79" name="46 Hexágono"/>
            <p:cNvSpPr/>
            <p:nvPr/>
          </p:nvSpPr>
          <p:spPr>
            <a:xfrm>
              <a:off x="4499992" y="1628800"/>
              <a:ext cx="2232000" cy="1872208"/>
            </a:xfrm>
            <a:prstGeom prst="hexagon">
              <a:avLst>
                <a:gd name="adj" fmla="val 26697"/>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32 Rectángulo"/>
            <p:cNvSpPr/>
            <p:nvPr/>
          </p:nvSpPr>
          <p:spPr>
            <a:xfrm>
              <a:off x="4716016" y="2700552"/>
              <a:ext cx="1872208" cy="447952"/>
            </a:xfrm>
            <a:prstGeom prst="rect">
              <a:avLst/>
            </a:prstGeom>
          </p:spPr>
          <p:txBody>
            <a:bodyPr wrap="square">
              <a:spAutoFit/>
            </a:bodyPr>
            <a:lstStyle/>
            <a:p>
              <a:pPr algn="ctr"/>
              <a:r>
                <a:rPr lang="es-MX" sz="1400" b="1" dirty="0" err="1">
                  <a:solidFill>
                    <a:srgbClr val="0070C0"/>
                  </a:solidFill>
                </a:rPr>
                <a:t>FormaPago</a:t>
              </a:r>
              <a:endParaRPr lang="es-MX" sz="1400" b="1" dirty="0">
                <a:solidFill>
                  <a:srgbClr val="0070C0"/>
                </a:solidFill>
              </a:endParaRPr>
            </a:p>
          </p:txBody>
        </p:sp>
      </p:grpSp>
      <p:grpSp>
        <p:nvGrpSpPr>
          <p:cNvPr id="84" name="11 Grupo"/>
          <p:cNvGrpSpPr/>
          <p:nvPr/>
        </p:nvGrpSpPr>
        <p:grpSpPr>
          <a:xfrm>
            <a:off x="7087508" y="3641805"/>
            <a:ext cx="1777208" cy="1381504"/>
            <a:chOff x="6254150" y="4221088"/>
            <a:chExt cx="2468100" cy="2010700"/>
          </a:xfrm>
        </p:grpSpPr>
        <p:sp>
          <p:nvSpPr>
            <p:cNvPr id="85" name="87 Hexágono"/>
            <p:cNvSpPr/>
            <p:nvPr/>
          </p:nvSpPr>
          <p:spPr>
            <a:xfrm>
              <a:off x="6254150" y="4221088"/>
              <a:ext cx="2468100" cy="2010700"/>
            </a:xfrm>
            <a:custGeom>
              <a:avLst/>
              <a:gdLst>
                <a:gd name="connsiteX0" fmla="*/ 0 w 2430000"/>
                <a:gd name="connsiteY0" fmla="*/ 999000 h 1998000"/>
                <a:gd name="connsiteX1" fmla="*/ 543556 w 2430000"/>
                <a:gd name="connsiteY1" fmla="*/ 0 h 1998000"/>
                <a:gd name="connsiteX2" fmla="*/ 1886444 w 2430000"/>
                <a:gd name="connsiteY2" fmla="*/ 0 h 1998000"/>
                <a:gd name="connsiteX3" fmla="*/ 2430000 w 2430000"/>
                <a:gd name="connsiteY3" fmla="*/ 999000 h 1998000"/>
                <a:gd name="connsiteX4" fmla="*/ 1886444 w 2430000"/>
                <a:gd name="connsiteY4" fmla="*/ 1998000 h 1998000"/>
                <a:gd name="connsiteX5" fmla="*/ 543556 w 2430000"/>
                <a:gd name="connsiteY5" fmla="*/ 1998000 h 1998000"/>
                <a:gd name="connsiteX6" fmla="*/ 0 w 2430000"/>
                <a:gd name="connsiteY6" fmla="*/ 999000 h 1998000"/>
                <a:gd name="connsiteX0" fmla="*/ 0 w 2430000"/>
                <a:gd name="connsiteY0" fmla="*/ 1018050 h 2017050"/>
                <a:gd name="connsiteX1" fmla="*/ 543556 w 2430000"/>
                <a:gd name="connsiteY1" fmla="*/ 0 h 2017050"/>
                <a:gd name="connsiteX2" fmla="*/ 1886444 w 2430000"/>
                <a:gd name="connsiteY2" fmla="*/ 190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30000"/>
                <a:gd name="connsiteY0" fmla="*/ 1018050 h 2017050"/>
                <a:gd name="connsiteX1" fmla="*/ 543556 w 2430000"/>
                <a:gd name="connsiteY1" fmla="*/ 0 h 2017050"/>
                <a:gd name="connsiteX2" fmla="*/ 1854694 w 2430000"/>
                <a:gd name="connsiteY2" fmla="*/ 63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68100"/>
                <a:gd name="connsiteY0" fmla="*/ 992650 h 2017050"/>
                <a:gd name="connsiteX1" fmla="*/ 581656 w 2468100"/>
                <a:gd name="connsiteY1" fmla="*/ 0 h 2017050"/>
                <a:gd name="connsiteX2" fmla="*/ 1892794 w 2468100"/>
                <a:gd name="connsiteY2" fmla="*/ 6350 h 2017050"/>
                <a:gd name="connsiteX3" fmla="*/ 2468100 w 2468100"/>
                <a:gd name="connsiteY3" fmla="*/ 1018050 h 2017050"/>
                <a:gd name="connsiteX4" fmla="*/ 1924544 w 2468100"/>
                <a:gd name="connsiteY4" fmla="*/ 2017050 h 2017050"/>
                <a:gd name="connsiteX5" fmla="*/ 581656 w 2468100"/>
                <a:gd name="connsiteY5" fmla="*/ 2017050 h 2017050"/>
                <a:gd name="connsiteX6" fmla="*/ 0 w 2468100"/>
                <a:gd name="connsiteY6" fmla="*/ 992650 h 201705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81656 w 2468100"/>
                <a:gd name="connsiteY5" fmla="*/ 2010700 h 2010700"/>
                <a:gd name="connsiteX6" fmla="*/ 0 w 2468100"/>
                <a:gd name="connsiteY6" fmla="*/ 986300 h 201070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56256 w 2468100"/>
                <a:gd name="connsiteY5" fmla="*/ 2010700 h 2010700"/>
                <a:gd name="connsiteX6" fmla="*/ 0 w 2468100"/>
                <a:gd name="connsiteY6" fmla="*/ 986300 h 20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100" h="2010700">
                  <a:moveTo>
                    <a:pt x="0" y="986300"/>
                  </a:moveTo>
                  <a:lnTo>
                    <a:pt x="543556" y="0"/>
                  </a:lnTo>
                  <a:lnTo>
                    <a:pt x="1892794" y="0"/>
                  </a:lnTo>
                  <a:lnTo>
                    <a:pt x="2468100" y="1011700"/>
                  </a:lnTo>
                  <a:lnTo>
                    <a:pt x="1924544" y="2010700"/>
                  </a:lnTo>
                  <a:lnTo>
                    <a:pt x="556256" y="2010700"/>
                  </a:lnTo>
                  <a:lnTo>
                    <a:pt x="0" y="986300"/>
                  </a:lnTo>
                  <a:close/>
                </a:path>
              </a:pathLst>
            </a:custGeom>
            <a:gradFill flip="none" rotWithShape="1">
              <a:gsLst>
                <a:gs pos="0">
                  <a:schemeClr val="tx1">
                    <a:lumMod val="65000"/>
                    <a:lumOff val="35000"/>
                  </a:schemeClr>
                </a:gs>
                <a:gs pos="80000">
                  <a:schemeClr val="bg1">
                    <a:lumMod val="50000"/>
                  </a:schemeClr>
                </a:gs>
                <a:gs pos="100000">
                  <a:schemeClr val="bg1">
                    <a:lumMod val="7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86" name="53 Hexágono"/>
            <p:cNvSpPr/>
            <p:nvPr/>
          </p:nvSpPr>
          <p:spPr>
            <a:xfrm>
              <a:off x="6372200" y="4293096"/>
              <a:ext cx="2232000" cy="1872208"/>
            </a:xfrm>
            <a:prstGeom prst="hexagon">
              <a:avLst>
                <a:gd name="adj" fmla="val 26697"/>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87" name="11 Grupo"/>
          <p:cNvGrpSpPr/>
          <p:nvPr/>
        </p:nvGrpSpPr>
        <p:grpSpPr>
          <a:xfrm>
            <a:off x="7100746" y="2207031"/>
            <a:ext cx="1723851" cy="1372778"/>
            <a:chOff x="6389936" y="2564903"/>
            <a:chExt cx="2394000" cy="1998000"/>
          </a:xfrm>
        </p:grpSpPr>
        <p:sp>
          <p:nvSpPr>
            <p:cNvPr id="88" name="97 Hexágono"/>
            <p:cNvSpPr/>
            <p:nvPr/>
          </p:nvSpPr>
          <p:spPr>
            <a:xfrm>
              <a:off x="6389936" y="2564903"/>
              <a:ext cx="2394000" cy="1998000"/>
            </a:xfrm>
            <a:prstGeom prst="hexagon">
              <a:avLst>
                <a:gd name="adj" fmla="val 25934"/>
                <a:gd name="vf" fmla="val 115470"/>
              </a:avLst>
            </a:prstGeom>
            <a:gradFill flip="none" rotWithShape="1">
              <a:gsLst>
                <a:gs pos="0">
                  <a:schemeClr val="bg1">
                    <a:lumMod val="65000"/>
                  </a:schemeClr>
                </a:gs>
                <a:gs pos="18000">
                  <a:schemeClr val="bg1">
                    <a:lumMod val="75000"/>
                  </a:schemeClr>
                </a:gs>
                <a:gs pos="84000">
                  <a:schemeClr val="bg1">
                    <a:lumMod val="9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89" name="44 Hexágono"/>
            <p:cNvSpPr/>
            <p:nvPr/>
          </p:nvSpPr>
          <p:spPr>
            <a:xfrm>
              <a:off x="6533952" y="2636911"/>
              <a:ext cx="2088232"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0" name="25 Rectángulo"/>
            <p:cNvSpPr/>
            <p:nvPr/>
          </p:nvSpPr>
          <p:spPr>
            <a:xfrm>
              <a:off x="6655604" y="4042936"/>
              <a:ext cx="1800201" cy="447952"/>
            </a:xfrm>
            <a:prstGeom prst="rect">
              <a:avLst/>
            </a:prstGeom>
          </p:spPr>
          <p:txBody>
            <a:bodyPr wrap="square">
              <a:spAutoFit/>
            </a:bodyPr>
            <a:lstStyle/>
            <a:p>
              <a:pPr algn="ctr"/>
              <a:r>
                <a:rPr lang="es-MX" sz="1400" b="1" dirty="0">
                  <a:solidFill>
                    <a:schemeClr val="accent6">
                      <a:lumMod val="75000"/>
                    </a:schemeClr>
                  </a:solidFill>
                  <a:ea typeface="Times New Roman" pitchFamily="18" charset="0"/>
                  <a:cs typeface="Arial" pitchFamily="34" charset="0"/>
                </a:rPr>
                <a:t>Impuesto</a:t>
              </a:r>
            </a:p>
          </p:txBody>
        </p:sp>
      </p:grpSp>
      <p:grpSp>
        <p:nvGrpSpPr>
          <p:cNvPr id="94" name="9 Grupo"/>
          <p:cNvGrpSpPr/>
          <p:nvPr/>
        </p:nvGrpSpPr>
        <p:grpSpPr>
          <a:xfrm>
            <a:off x="5700772" y="2912200"/>
            <a:ext cx="1723851" cy="1372778"/>
            <a:chOff x="4445720" y="3591239"/>
            <a:chExt cx="2394000" cy="1998000"/>
          </a:xfrm>
        </p:grpSpPr>
        <p:sp>
          <p:nvSpPr>
            <p:cNvPr id="95" name="99 Hexágono"/>
            <p:cNvSpPr/>
            <p:nvPr/>
          </p:nvSpPr>
          <p:spPr>
            <a:xfrm>
              <a:off x="4445720" y="3591239"/>
              <a:ext cx="2394000" cy="1998000"/>
            </a:xfrm>
            <a:prstGeom prst="hexagon">
              <a:avLst>
                <a:gd name="adj" fmla="val 25934"/>
                <a:gd name="vf" fmla="val 115470"/>
              </a:avLst>
            </a:prstGeom>
            <a:gradFill flip="none" rotWithShape="1">
              <a:gsLst>
                <a:gs pos="0">
                  <a:schemeClr val="bg1">
                    <a:lumMod val="65000"/>
                  </a:schemeClr>
                </a:gs>
                <a:gs pos="18000">
                  <a:schemeClr val="bg1">
                    <a:lumMod val="75000"/>
                  </a:schemeClr>
                </a:gs>
                <a:gs pos="84000">
                  <a:schemeClr val="bg1">
                    <a:lumMod val="9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96" name="43 Hexágono"/>
            <p:cNvSpPr/>
            <p:nvPr/>
          </p:nvSpPr>
          <p:spPr>
            <a:xfrm>
              <a:off x="4589736" y="3645023"/>
              <a:ext cx="2088232"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7" name="23 Rectángulo"/>
            <p:cNvSpPr/>
            <p:nvPr/>
          </p:nvSpPr>
          <p:spPr>
            <a:xfrm>
              <a:off x="4877767" y="4849995"/>
              <a:ext cx="1584176" cy="403156"/>
            </a:xfrm>
            <a:prstGeom prst="rect">
              <a:avLst/>
            </a:prstGeom>
          </p:spPr>
          <p:txBody>
            <a:bodyPr wrap="square">
              <a:spAutoFit/>
            </a:bodyPr>
            <a:lstStyle/>
            <a:p>
              <a:pPr algn="ctr"/>
              <a:r>
                <a:rPr lang="es-MX" sz="1200" b="1" dirty="0" err="1" smtClean="0">
                  <a:solidFill>
                    <a:schemeClr val="accent2"/>
                  </a:solidFill>
                </a:rPr>
                <a:t>RegimenFiscal</a:t>
              </a:r>
              <a:endParaRPr lang="es-MX" sz="1200" b="1" dirty="0">
                <a:solidFill>
                  <a:schemeClr val="accent2"/>
                </a:solidFill>
              </a:endParaRPr>
            </a:p>
          </p:txBody>
        </p:sp>
      </p:grpSp>
      <p:sp>
        <p:nvSpPr>
          <p:cNvPr id="102" name="39 Rectángulo"/>
          <p:cNvSpPr/>
          <p:nvPr/>
        </p:nvSpPr>
        <p:spPr>
          <a:xfrm>
            <a:off x="7300438" y="4585726"/>
            <a:ext cx="1348123" cy="276999"/>
          </a:xfrm>
          <a:prstGeom prst="rect">
            <a:avLst/>
          </a:prstGeom>
        </p:spPr>
        <p:txBody>
          <a:bodyPr wrap="square">
            <a:spAutoFit/>
          </a:bodyPr>
          <a:lstStyle/>
          <a:p>
            <a:pPr algn="ctr"/>
            <a:r>
              <a:rPr lang="es-MX" sz="1200" b="1" dirty="0" err="1" smtClean="0">
                <a:solidFill>
                  <a:srgbClr val="D816CF"/>
                </a:solidFill>
              </a:rPr>
              <a:t>TasaOCuota</a:t>
            </a:r>
            <a:endParaRPr lang="es-MX" sz="1200" b="1" dirty="0">
              <a:solidFill>
                <a:srgbClr val="D816CF"/>
              </a:solidFill>
            </a:endParaRPr>
          </a:p>
        </p:txBody>
      </p:sp>
      <p:sp>
        <p:nvSpPr>
          <p:cNvPr id="116" name="69 Rectángulo"/>
          <p:cNvSpPr/>
          <p:nvPr/>
        </p:nvSpPr>
        <p:spPr>
          <a:xfrm>
            <a:off x="3136698" y="5013629"/>
            <a:ext cx="1367245" cy="738664"/>
          </a:xfrm>
          <a:prstGeom prst="rect">
            <a:avLst/>
          </a:prstGeom>
        </p:spPr>
        <p:txBody>
          <a:bodyPr wrap="square">
            <a:spAutoFit/>
          </a:bodyPr>
          <a:lstStyle/>
          <a:p>
            <a:pPr algn="ctr"/>
            <a:r>
              <a:rPr lang="es-MX" sz="1400" b="1" dirty="0" err="1" smtClean="0">
                <a:solidFill>
                  <a:srgbClr val="0070C0"/>
                </a:solidFill>
              </a:rPr>
              <a:t>NumPedimentoAduana</a:t>
            </a:r>
            <a:endParaRPr lang="es-MX" sz="1400" b="1" dirty="0">
              <a:solidFill>
                <a:srgbClr val="0070C0"/>
              </a:solidFill>
            </a:endParaRPr>
          </a:p>
          <a:p>
            <a:pPr algn="ctr"/>
            <a:endParaRPr lang="es-MX" sz="1400" b="1" dirty="0">
              <a:solidFill>
                <a:srgbClr val="0070C0"/>
              </a:solidFill>
            </a:endParaRPr>
          </a:p>
        </p:txBody>
      </p:sp>
      <p:grpSp>
        <p:nvGrpSpPr>
          <p:cNvPr id="117" name="6 Grupo"/>
          <p:cNvGrpSpPr/>
          <p:nvPr/>
        </p:nvGrpSpPr>
        <p:grpSpPr>
          <a:xfrm>
            <a:off x="5734203" y="4297501"/>
            <a:ext cx="1723851" cy="1360410"/>
            <a:chOff x="539552" y="3609239"/>
            <a:chExt cx="2394000" cy="1980000"/>
          </a:xfrm>
        </p:grpSpPr>
        <p:sp>
          <p:nvSpPr>
            <p:cNvPr id="118" name="98 Hexágono"/>
            <p:cNvSpPr/>
            <p:nvPr/>
          </p:nvSpPr>
          <p:spPr>
            <a:xfrm>
              <a:off x="539552" y="3609239"/>
              <a:ext cx="2394000" cy="1980000"/>
            </a:xfrm>
            <a:prstGeom prst="hexagon">
              <a:avLst>
                <a:gd name="adj" fmla="val 25934"/>
                <a:gd name="vf" fmla="val 115470"/>
              </a:avLst>
            </a:prstGeom>
            <a:gradFill flip="none" rotWithShape="1">
              <a:gsLst>
                <a:gs pos="0">
                  <a:schemeClr val="bg1">
                    <a:lumMod val="65000"/>
                  </a:schemeClr>
                </a:gs>
                <a:gs pos="18000">
                  <a:schemeClr val="bg1">
                    <a:lumMod val="75000"/>
                  </a:schemeClr>
                </a:gs>
                <a:gs pos="84000">
                  <a:schemeClr val="bg1">
                    <a:lumMod val="9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19" name="42 Hexágono"/>
            <p:cNvSpPr/>
            <p:nvPr/>
          </p:nvSpPr>
          <p:spPr>
            <a:xfrm>
              <a:off x="701304" y="3645023"/>
              <a:ext cx="2088232"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23" name="69 Rectángulo"/>
          <p:cNvSpPr/>
          <p:nvPr/>
        </p:nvSpPr>
        <p:spPr>
          <a:xfrm>
            <a:off x="6065101" y="4966293"/>
            <a:ext cx="1140720" cy="307777"/>
          </a:xfrm>
          <a:prstGeom prst="rect">
            <a:avLst/>
          </a:prstGeom>
        </p:spPr>
        <p:txBody>
          <a:bodyPr wrap="square">
            <a:spAutoFit/>
          </a:bodyPr>
          <a:lstStyle/>
          <a:p>
            <a:pPr algn="ctr"/>
            <a:r>
              <a:rPr lang="es-MX" sz="1400" b="1" dirty="0" err="1" smtClean="0">
                <a:solidFill>
                  <a:srgbClr val="0070C0"/>
                </a:solidFill>
              </a:rPr>
              <a:t>UsoCFDI</a:t>
            </a:r>
            <a:endParaRPr lang="es-MX" sz="1400" b="1" dirty="0">
              <a:solidFill>
                <a:srgbClr val="0070C0"/>
              </a:solidFill>
            </a:endParaRPr>
          </a:p>
        </p:txBody>
      </p:sp>
      <p:grpSp>
        <p:nvGrpSpPr>
          <p:cNvPr id="124" name="11 Grupo"/>
          <p:cNvGrpSpPr/>
          <p:nvPr/>
        </p:nvGrpSpPr>
        <p:grpSpPr>
          <a:xfrm>
            <a:off x="104651" y="4343279"/>
            <a:ext cx="1777208" cy="1381504"/>
            <a:chOff x="6254150" y="4221088"/>
            <a:chExt cx="2468100" cy="2010700"/>
          </a:xfrm>
        </p:grpSpPr>
        <p:sp>
          <p:nvSpPr>
            <p:cNvPr id="125" name="87 Hexágono"/>
            <p:cNvSpPr/>
            <p:nvPr/>
          </p:nvSpPr>
          <p:spPr>
            <a:xfrm>
              <a:off x="6254150" y="4221088"/>
              <a:ext cx="2468100" cy="2010700"/>
            </a:xfrm>
            <a:custGeom>
              <a:avLst/>
              <a:gdLst>
                <a:gd name="connsiteX0" fmla="*/ 0 w 2430000"/>
                <a:gd name="connsiteY0" fmla="*/ 999000 h 1998000"/>
                <a:gd name="connsiteX1" fmla="*/ 543556 w 2430000"/>
                <a:gd name="connsiteY1" fmla="*/ 0 h 1998000"/>
                <a:gd name="connsiteX2" fmla="*/ 1886444 w 2430000"/>
                <a:gd name="connsiteY2" fmla="*/ 0 h 1998000"/>
                <a:gd name="connsiteX3" fmla="*/ 2430000 w 2430000"/>
                <a:gd name="connsiteY3" fmla="*/ 999000 h 1998000"/>
                <a:gd name="connsiteX4" fmla="*/ 1886444 w 2430000"/>
                <a:gd name="connsiteY4" fmla="*/ 1998000 h 1998000"/>
                <a:gd name="connsiteX5" fmla="*/ 543556 w 2430000"/>
                <a:gd name="connsiteY5" fmla="*/ 1998000 h 1998000"/>
                <a:gd name="connsiteX6" fmla="*/ 0 w 2430000"/>
                <a:gd name="connsiteY6" fmla="*/ 999000 h 1998000"/>
                <a:gd name="connsiteX0" fmla="*/ 0 w 2430000"/>
                <a:gd name="connsiteY0" fmla="*/ 1018050 h 2017050"/>
                <a:gd name="connsiteX1" fmla="*/ 543556 w 2430000"/>
                <a:gd name="connsiteY1" fmla="*/ 0 h 2017050"/>
                <a:gd name="connsiteX2" fmla="*/ 1886444 w 2430000"/>
                <a:gd name="connsiteY2" fmla="*/ 190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30000"/>
                <a:gd name="connsiteY0" fmla="*/ 1018050 h 2017050"/>
                <a:gd name="connsiteX1" fmla="*/ 543556 w 2430000"/>
                <a:gd name="connsiteY1" fmla="*/ 0 h 2017050"/>
                <a:gd name="connsiteX2" fmla="*/ 1854694 w 2430000"/>
                <a:gd name="connsiteY2" fmla="*/ 6350 h 2017050"/>
                <a:gd name="connsiteX3" fmla="*/ 2430000 w 2430000"/>
                <a:gd name="connsiteY3" fmla="*/ 1018050 h 2017050"/>
                <a:gd name="connsiteX4" fmla="*/ 1886444 w 2430000"/>
                <a:gd name="connsiteY4" fmla="*/ 2017050 h 2017050"/>
                <a:gd name="connsiteX5" fmla="*/ 543556 w 2430000"/>
                <a:gd name="connsiteY5" fmla="*/ 2017050 h 2017050"/>
                <a:gd name="connsiteX6" fmla="*/ 0 w 2430000"/>
                <a:gd name="connsiteY6" fmla="*/ 1018050 h 2017050"/>
                <a:gd name="connsiteX0" fmla="*/ 0 w 2468100"/>
                <a:gd name="connsiteY0" fmla="*/ 992650 h 2017050"/>
                <a:gd name="connsiteX1" fmla="*/ 581656 w 2468100"/>
                <a:gd name="connsiteY1" fmla="*/ 0 h 2017050"/>
                <a:gd name="connsiteX2" fmla="*/ 1892794 w 2468100"/>
                <a:gd name="connsiteY2" fmla="*/ 6350 h 2017050"/>
                <a:gd name="connsiteX3" fmla="*/ 2468100 w 2468100"/>
                <a:gd name="connsiteY3" fmla="*/ 1018050 h 2017050"/>
                <a:gd name="connsiteX4" fmla="*/ 1924544 w 2468100"/>
                <a:gd name="connsiteY4" fmla="*/ 2017050 h 2017050"/>
                <a:gd name="connsiteX5" fmla="*/ 581656 w 2468100"/>
                <a:gd name="connsiteY5" fmla="*/ 2017050 h 2017050"/>
                <a:gd name="connsiteX6" fmla="*/ 0 w 2468100"/>
                <a:gd name="connsiteY6" fmla="*/ 992650 h 201705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81656 w 2468100"/>
                <a:gd name="connsiteY5" fmla="*/ 2010700 h 2010700"/>
                <a:gd name="connsiteX6" fmla="*/ 0 w 2468100"/>
                <a:gd name="connsiteY6" fmla="*/ 986300 h 2010700"/>
                <a:gd name="connsiteX0" fmla="*/ 0 w 2468100"/>
                <a:gd name="connsiteY0" fmla="*/ 986300 h 2010700"/>
                <a:gd name="connsiteX1" fmla="*/ 543556 w 2468100"/>
                <a:gd name="connsiteY1" fmla="*/ 0 h 2010700"/>
                <a:gd name="connsiteX2" fmla="*/ 1892794 w 2468100"/>
                <a:gd name="connsiteY2" fmla="*/ 0 h 2010700"/>
                <a:gd name="connsiteX3" fmla="*/ 2468100 w 2468100"/>
                <a:gd name="connsiteY3" fmla="*/ 1011700 h 2010700"/>
                <a:gd name="connsiteX4" fmla="*/ 1924544 w 2468100"/>
                <a:gd name="connsiteY4" fmla="*/ 2010700 h 2010700"/>
                <a:gd name="connsiteX5" fmla="*/ 556256 w 2468100"/>
                <a:gd name="connsiteY5" fmla="*/ 2010700 h 2010700"/>
                <a:gd name="connsiteX6" fmla="*/ 0 w 2468100"/>
                <a:gd name="connsiteY6" fmla="*/ 986300 h 201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100" h="2010700">
                  <a:moveTo>
                    <a:pt x="0" y="986300"/>
                  </a:moveTo>
                  <a:lnTo>
                    <a:pt x="543556" y="0"/>
                  </a:lnTo>
                  <a:lnTo>
                    <a:pt x="1892794" y="0"/>
                  </a:lnTo>
                  <a:lnTo>
                    <a:pt x="2468100" y="1011700"/>
                  </a:lnTo>
                  <a:lnTo>
                    <a:pt x="1924544" y="2010700"/>
                  </a:lnTo>
                  <a:lnTo>
                    <a:pt x="556256" y="2010700"/>
                  </a:lnTo>
                  <a:lnTo>
                    <a:pt x="0" y="986300"/>
                  </a:lnTo>
                  <a:close/>
                </a:path>
              </a:pathLst>
            </a:custGeom>
            <a:gradFill flip="none" rotWithShape="1">
              <a:gsLst>
                <a:gs pos="0">
                  <a:schemeClr val="tx1">
                    <a:lumMod val="65000"/>
                    <a:lumOff val="35000"/>
                  </a:schemeClr>
                </a:gs>
                <a:gs pos="80000">
                  <a:schemeClr val="bg1">
                    <a:lumMod val="50000"/>
                  </a:schemeClr>
                </a:gs>
                <a:gs pos="100000">
                  <a:schemeClr val="bg1">
                    <a:lumMod val="7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26" name="53 Hexágono"/>
            <p:cNvSpPr/>
            <p:nvPr/>
          </p:nvSpPr>
          <p:spPr>
            <a:xfrm>
              <a:off x="6372200" y="4293096"/>
              <a:ext cx="2232000" cy="1872208"/>
            </a:xfrm>
            <a:prstGeom prst="hexagon">
              <a:avLst>
                <a:gd name="adj" fmla="val 26697"/>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28" name="39 Rectángulo"/>
          <p:cNvSpPr/>
          <p:nvPr/>
        </p:nvSpPr>
        <p:spPr>
          <a:xfrm>
            <a:off x="183557" y="5138296"/>
            <a:ext cx="1648703" cy="461665"/>
          </a:xfrm>
          <a:prstGeom prst="rect">
            <a:avLst/>
          </a:prstGeom>
        </p:spPr>
        <p:txBody>
          <a:bodyPr wrap="square">
            <a:spAutoFit/>
          </a:bodyPr>
          <a:lstStyle/>
          <a:p>
            <a:pPr algn="ctr"/>
            <a:r>
              <a:rPr lang="es-MX" sz="1200" b="1" dirty="0" err="1" smtClean="0">
                <a:solidFill>
                  <a:srgbClr val="D816CF"/>
                </a:solidFill>
              </a:rPr>
              <a:t>TipoDeComprobante</a:t>
            </a:r>
            <a:endParaRPr lang="es-MX" sz="1200" b="1" dirty="0">
              <a:solidFill>
                <a:srgbClr val="D816CF"/>
              </a:solidFill>
            </a:endParaRPr>
          </a:p>
          <a:p>
            <a:pPr algn="ctr"/>
            <a:endParaRPr lang="es-MX" sz="1200" b="1" dirty="0">
              <a:solidFill>
                <a:srgbClr val="D816CF"/>
              </a:solidFill>
            </a:endParaRPr>
          </a:p>
        </p:txBody>
      </p:sp>
      <p:grpSp>
        <p:nvGrpSpPr>
          <p:cNvPr id="132" name="6 Grupo"/>
          <p:cNvGrpSpPr/>
          <p:nvPr/>
        </p:nvGrpSpPr>
        <p:grpSpPr>
          <a:xfrm>
            <a:off x="1521723" y="5053959"/>
            <a:ext cx="1723851" cy="1360410"/>
            <a:chOff x="539552" y="3609239"/>
            <a:chExt cx="2394000" cy="1980000"/>
          </a:xfrm>
        </p:grpSpPr>
        <p:sp>
          <p:nvSpPr>
            <p:cNvPr id="133" name="98 Hexágono"/>
            <p:cNvSpPr/>
            <p:nvPr/>
          </p:nvSpPr>
          <p:spPr>
            <a:xfrm>
              <a:off x="539552" y="3609239"/>
              <a:ext cx="2394000" cy="1980000"/>
            </a:xfrm>
            <a:prstGeom prst="hexagon">
              <a:avLst>
                <a:gd name="adj" fmla="val 25934"/>
                <a:gd name="vf" fmla="val 115470"/>
              </a:avLst>
            </a:prstGeom>
            <a:gradFill flip="none" rotWithShape="1">
              <a:gsLst>
                <a:gs pos="0">
                  <a:schemeClr val="bg1">
                    <a:lumMod val="65000"/>
                  </a:schemeClr>
                </a:gs>
                <a:gs pos="18000">
                  <a:schemeClr val="bg1">
                    <a:lumMod val="75000"/>
                  </a:schemeClr>
                </a:gs>
                <a:gs pos="84000">
                  <a:schemeClr val="bg1">
                    <a:lumMod val="9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34" name="42 Hexágono"/>
            <p:cNvSpPr/>
            <p:nvPr/>
          </p:nvSpPr>
          <p:spPr>
            <a:xfrm>
              <a:off x="701304" y="3645023"/>
              <a:ext cx="2088232"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5" name="17 CuadroTexto"/>
            <p:cNvSpPr txBox="1"/>
            <p:nvPr/>
          </p:nvSpPr>
          <p:spPr>
            <a:xfrm>
              <a:off x="690725" y="4692109"/>
              <a:ext cx="2160240" cy="447952"/>
            </a:xfrm>
            <a:prstGeom prst="rect">
              <a:avLst/>
            </a:prstGeom>
            <a:noFill/>
          </p:spPr>
          <p:txBody>
            <a:bodyPr wrap="square" rtlCol="0">
              <a:spAutoFit/>
            </a:bodyPr>
            <a:lstStyle/>
            <a:p>
              <a:pPr algn="ctr"/>
              <a:r>
                <a:rPr lang="es-MX" sz="1400" b="1" dirty="0" err="1" smtClean="0">
                  <a:solidFill>
                    <a:srgbClr val="FFC000"/>
                  </a:solidFill>
                </a:rPr>
                <a:t>TipoFactor</a:t>
              </a:r>
              <a:endParaRPr lang="es-ES" sz="1400" b="1" dirty="0">
                <a:solidFill>
                  <a:srgbClr val="FFC000"/>
                </a:solidFill>
              </a:endParaRPr>
            </a:p>
          </p:txBody>
        </p:sp>
      </p:grpSp>
      <p:grpSp>
        <p:nvGrpSpPr>
          <p:cNvPr id="137" name="6 Grupo"/>
          <p:cNvGrpSpPr/>
          <p:nvPr/>
        </p:nvGrpSpPr>
        <p:grpSpPr>
          <a:xfrm>
            <a:off x="4328633" y="5039257"/>
            <a:ext cx="1723851" cy="1360410"/>
            <a:chOff x="539552" y="3609239"/>
            <a:chExt cx="2394000" cy="1980000"/>
          </a:xfrm>
        </p:grpSpPr>
        <p:sp>
          <p:nvSpPr>
            <p:cNvPr id="138" name="98 Hexágono"/>
            <p:cNvSpPr/>
            <p:nvPr/>
          </p:nvSpPr>
          <p:spPr>
            <a:xfrm>
              <a:off x="539552" y="3609239"/>
              <a:ext cx="2394000" cy="1980000"/>
            </a:xfrm>
            <a:prstGeom prst="hexagon">
              <a:avLst>
                <a:gd name="adj" fmla="val 25934"/>
                <a:gd name="vf" fmla="val 115470"/>
              </a:avLst>
            </a:prstGeom>
            <a:gradFill flip="none" rotWithShape="1">
              <a:gsLst>
                <a:gs pos="0">
                  <a:schemeClr val="bg1">
                    <a:lumMod val="65000"/>
                  </a:schemeClr>
                </a:gs>
                <a:gs pos="18000">
                  <a:schemeClr val="bg1">
                    <a:lumMod val="75000"/>
                  </a:schemeClr>
                </a:gs>
                <a:gs pos="84000">
                  <a:schemeClr val="bg1">
                    <a:lumMod val="95000"/>
                  </a:schemeClr>
                </a:gs>
              </a:gsLst>
              <a:lin ang="27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39" name="42 Hexágono"/>
            <p:cNvSpPr/>
            <p:nvPr/>
          </p:nvSpPr>
          <p:spPr>
            <a:xfrm>
              <a:off x="701304" y="3645023"/>
              <a:ext cx="2088232" cy="18722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0" name="17 CuadroTexto"/>
            <p:cNvSpPr txBox="1"/>
            <p:nvPr/>
          </p:nvSpPr>
          <p:spPr>
            <a:xfrm>
              <a:off x="638302" y="4749177"/>
              <a:ext cx="2160240" cy="447952"/>
            </a:xfrm>
            <a:prstGeom prst="rect">
              <a:avLst/>
            </a:prstGeom>
            <a:noFill/>
          </p:spPr>
          <p:txBody>
            <a:bodyPr wrap="square" rtlCol="0">
              <a:spAutoFit/>
            </a:bodyPr>
            <a:lstStyle/>
            <a:p>
              <a:pPr algn="ctr"/>
              <a:r>
                <a:rPr lang="es-MX" sz="1400" b="1" dirty="0" err="1" smtClean="0">
                  <a:solidFill>
                    <a:srgbClr val="FFC000"/>
                  </a:solidFill>
                </a:rPr>
                <a:t>TipoRelacion</a:t>
              </a:r>
              <a:endParaRPr lang="es-ES" sz="1400" b="1" dirty="0">
                <a:solidFill>
                  <a:srgbClr val="FFC000"/>
                </a:solidFill>
              </a:endParaRPr>
            </a:p>
          </p:txBody>
        </p:sp>
      </p:gr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18" y="1713859"/>
            <a:ext cx="860186" cy="61441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137" y="1675264"/>
            <a:ext cx="862373" cy="604948"/>
          </a:xfrm>
          <a:prstGeom prst="rect">
            <a:avLst/>
          </a:prstGeom>
        </p:spPr>
      </p:pic>
      <p:pic>
        <p:nvPicPr>
          <p:cNvPr id="129" name="Imagen 128"/>
          <p:cNvPicPr>
            <a:picLocks noChangeAspect="1"/>
          </p:cNvPicPr>
          <p:nvPr/>
        </p:nvPicPr>
        <p:blipFill rotWithShape="1">
          <a:blip r:embed="rId4">
            <a:extLst>
              <a:ext uri="{28A0092B-C50C-407E-A947-70E740481C1C}">
                <a14:useLocalDpi xmlns:a14="http://schemas.microsoft.com/office/drawing/2010/main" val="0"/>
              </a:ext>
            </a:extLst>
          </a:blip>
          <a:srcRect r="31401" b="13944"/>
          <a:stretch/>
        </p:blipFill>
        <p:spPr>
          <a:xfrm>
            <a:off x="6016774" y="1749839"/>
            <a:ext cx="1078705" cy="526249"/>
          </a:xfrm>
          <a:prstGeom prst="rect">
            <a:avLst/>
          </a:prstGeom>
        </p:spPr>
      </p:pic>
      <p:sp>
        <p:nvSpPr>
          <p:cNvPr id="9" name="AutoShape 2" descr="Resultado de imagen para imagenes productos y servici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0" name="AutoShape 4" descr="Resultado de imagen para imagenes productos y servici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1" name="AutoShape 6" descr="Resultado de imagen para imagenes productos y servicios"/>
          <p:cNvSpPr>
            <a:spLocks noChangeAspect="1" noChangeArrowheads="1"/>
          </p:cNvSpPr>
          <p:nvPr/>
        </p:nvSpPr>
        <p:spPr bwMode="auto">
          <a:xfrm>
            <a:off x="2316078" y="214335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2" name="Imagen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8996" y="2359656"/>
            <a:ext cx="927084" cy="669561"/>
          </a:xfrm>
          <a:prstGeom prst="rect">
            <a:avLst/>
          </a:prstGeom>
        </p:spPr>
      </p:pic>
      <p:pic>
        <p:nvPicPr>
          <p:cNvPr id="64" name="Imagen 63"/>
          <p:cNvPicPr>
            <a:picLocks noChangeAspect="1"/>
          </p:cNvPicPr>
          <p:nvPr/>
        </p:nvPicPr>
        <p:blipFill>
          <a:blip r:embed="rId6"/>
          <a:stretch>
            <a:fillRect/>
          </a:stretch>
        </p:blipFill>
        <p:spPr>
          <a:xfrm>
            <a:off x="4777755" y="2335528"/>
            <a:ext cx="831613" cy="635050"/>
          </a:xfrm>
          <a:prstGeom prst="rect">
            <a:avLst/>
          </a:prstGeom>
        </p:spPr>
      </p:pic>
      <p:pic>
        <p:nvPicPr>
          <p:cNvPr id="66" name="Imagen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410" y="2410773"/>
            <a:ext cx="823493" cy="770250"/>
          </a:xfrm>
          <a:prstGeom prst="rect">
            <a:avLst/>
          </a:prstGeom>
        </p:spPr>
      </p:pic>
      <p:pic>
        <p:nvPicPr>
          <p:cNvPr id="68" name="Imagen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1699" y="3041381"/>
            <a:ext cx="858757" cy="858757"/>
          </a:xfrm>
          <a:prstGeom prst="rect">
            <a:avLst/>
          </a:prstGeom>
        </p:spPr>
      </p:pic>
      <p:pic>
        <p:nvPicPr>
          <p:cNvPr id="69" name="Imagen 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8197" y="3883099"/>
            <a:ext cx="998367" cy="664368"/>
          </a:xfrm>
          <a:prstGeom prst="rect">
            <a:avLst/>
          </a:prstGeom>
        </p:spPr>
      </p:pic>
      <p:pic>
        <p:nvPicPr>
          <p:cNvPr id="70" name="Imagen 6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458" y="3082229"/>
            <a:ext cx="880899" cy="493303"/>
          </a:xfrm>
          <a:prstGeom prst="rect">
            <a:avLst/>
          </a:prstGeom>
        </p:spPr>
      </p:pic>
      <p:pic>
        <p:nvPicPr>
          <p:cNvPr id="72" name="Imagen 7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01136" y="3882772"/>
            <a:ext cx="952737" cy="485471"/>
          </a:xfrm>
          <a:prstGeom prst="rect">
            <a:avLst/>
          </a:prstGeom>
        </p:spPr>
      </p:pic>
      <p:pic>
        <p:nvPicPr>
          <p:cNvPr id="73" name="Imagen 7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37732" y="4447815"/>
            <a:ext cx="879591" cy="675784"/>
          </a:xfrm>
          <a:prstGeom prst="rect">
            <a:avLst/>
          </a:prstGeom>
        </p:spPr>
      </p:pic>
      <p:sp>
        <p:nvSpPr>
          <p:cNvPr id="75" name="AutoShape 14" descr="Resultado de imagen para imagenes tasa de impuestos"/>
          <p:cNvSpPr>
            <a:spLocks noChangeAspect="1" noChangeArrowheads="1"/>
          </p:cNvSpPr>
          <p:nvPr/>
        </p:nvSpPr>
        <p:spPr bwMode="auto">
          <a:xfrm>
            <a:off x="155575" y="-1889125"/>
            <a:ext cx="583882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6" name="Imagen 7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8769" y="5174916"/>
            <a:ext cx="899342" cy="598471"/>
          </a:xfrm>
          <a:prstGeom prst="rect">
            <a:avLst/>
          </a:prstGeom>
        </p:spPr>
      </p:pic>
      <p:pic>
        <p:nvPicPr>
          <p:cNvPr id="103" name="Imagen 10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50812" y="5123599"/>
            <a:ext cx="879689" cy="714747"/>
          </a:xfrm>
          <a:prstGeom prst="rect">
            <a:avLst/>
          </a:prstGeom>
        </p:spPr>
      </p:pic>
      <p:pic>
        <p:nvPicPr>
          <p:cNvPr id="105" name="Imagen 10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6333" y="4404939"/>
            <a:ext cx="907307" cy="804377"/>
          </a:xfrm>
          <a:prstGeom prst="rect">
            <a:avLst/>
          </a:prstGeom>
        </p:spPr>
      </p:pic>
      <p:pic>
        <p:nvPicPr>
          <p:cNvPr id="107" name="Imagen 106"/>
          <p:cNvPicPr>
            <a:picLocks noChangeAspect="1"/>
          </p:cNvPicPr>
          <p:nvPr/>
        </p:nvPicPr>
        <p:blipFill>
          <a:blip r:embed="rId16"/>
          <a:stretch>
            <a:fillRect/>
          </a:stretch>
        </p:blipFill>
        <p:spPr>
          <a:xfrm>
            <a:off x="7572097" y="3704633"/>
            <a:ext cx="863534" cy="832694"/>
          </a:xfrm>
          <a:prstGeom prst="rect">
            <a:avLst/>
          </a:prstGeom>
        </p:spPr>
      </p:pic>
      <p:pic>
        <p:nvPicPr>
          <p:cNvPr id="112" name="Imagen 1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52872" y="3084317"/>
            <a:ext cx="962869" cy="690359"/>
          </a:xfrm>
          <a:prstGeom prst="rect">
            <a:avLst/>
          </a:prstGeom>
        </p:spPr>
      </p:pic>
      <p:pic>
        <p:nvPicPr>
          <p:cNvPr id="131" name="Imagen 1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63010" y="4422230"/>
            <a:ext cx="872142" cy="611801"/>
          </a:xfrm>
          <a:prstGeom prst="rect">
            <a:avLst/>
          </a:prstGeom>
        </p:spPr>
      </p:pic>
    </p:spTree>
    <p:extLst>
      <p:ext uri="{BB962C8B-B14F-4D97-AF65-F5344CB8AC3E}">
        <p14:creationId xmlns:p14="http://schemas.microsoft.com/office/powerpoint/2010/main" val="68364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39235" y="25400"/>
            <a:ext cx="4786004" cy="400110"/>
          </a:xfrm>
          <a:prstGeom prst="rect">
            <a:avLst/>
          </a:prstGeom>
          <a:noFill/>
        </p:spPr>
        <p:txBody>
          <a:bodyPr wrap="square" rtlCol="0">
            <a:spAutoFit/>
          </a:bodyPr>
          <a:lstStyle/>
          <a:p>
            <a:pPr algn="r"/>
            <a:r>
              <a:rPr lang="es-MX" sz="2000" b="1" dirty="0" smtClean="0">
                <a:solidFill>
                  <a:schemeClr val="bg1"/>
                </a:solidFill>
                <a:latin typeface="+mj-lt"/>
              </a:rPr>
              <a:t>Tipos de atributos</a:t>
            </a:r>
          </a:p>
        </p:txBody>
      </p:sp>
      <p:graphicFrame>
        <p:nvGraphicFramePr>
          <p:cNvPr id="7" name="Diagrama 6"/>
          <p:cNvGraphicFramePr/>
          <p:nvPr>
            <p:extLst>
              <p:ext uri="{D42A27DB-BD31-4B8C-83A1-F6EECF244321}">
                <p14:modId xmlns:p14="http://schemas.microsoft.com/office/powerpoint/2010/main" val="2873936810"/>
              </p:ext>
            </p:extLst>
          </p:nvPr>
        </p:nvGraphicFramePr>
        <p:xfrm>
          <a:off x="391234" y="1042157"/>
          <a:ext cx="8179559" cy="5577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004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ok ima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24" y="5050970"/>
            <a:ext cx="2065176" cy="1807029"/>
          </a:xfrm>
          <a:prstGeom prst="rect">
            <a:avLst/>
          </a:prstGeom>
          <a:noFill/>
          <a:extLst>
            <a:ext uri="{909E8E84-426E-40DD-AFC4-6F175D3DCCD1}">
              <a14:hiddenFill xmlns:a14="http://schemas.microsoft.com/office/drawing/2010/main">
                <a:solidFill>
                  <a:srgbClr val="FFFFFF"/>
                </a:solidFill>
              </a14:hiddenFill>
            </a:ext>
          </a:extLst>
        </p:spPr>
      </p:pic>
      <p:sp>
        <p:nvSpPr>
          <p:cNvPr id="3" name="40 Rectángulo"/>
          <p:cNvSpPr/>
          <p:nvPr/>
        </p:nvSpPr>
        <p:spPr>
          <a:xfrm>
            <a:off x="4212444" y="12700"/>
            <a:ext cx="3814936" cy="461665"/>
          </a:xfrm>
          <a:prstGeom prst="rect">
            <a:avLst/>
          </a:prstGeom>
          <a:noFill/>
        </p:spPr>
        <p:txBody>
          <a:bodyPr wrap="square" rtlCol="0">
            <a:spAutoFit/>
          </a:bodyPr>
          <a:lstStyle/>
          <a:p>
            <a:pPr algn="r"/>
            <a:r>
              <a:rPr lang="es-MX" sz="2400" b="1" dirty="0" smtClean="0">
                <a:solidFill>
                  <a:schemeClr val="bg1"/>
                </a:solidFill>
                <a:cs typeface="ＭＳ Ｐゴシック" charset="0"/>
              </a:rPr>
              <a:t>Reglas de validación</a:t>
            </a:r>
            <a:endParaRPr lang="es-MX" sz="2400" b="1" dirty="0">
              <a:solidFill>
                <a:schemeClr val="bg1"/>
              </a:solidFill>
              <a:cs typeface="ＭＳ Ｐゴシック" charset="0"/>
            </a:endParaRPr>
          </a:p>
        </p:txBody>
      </p:sp>
      <p:sp>
        <p:nvSpPr>
          <p:cNvPr id="11" name="14 CuadroTexto"/>
          <p:cNvSpPr txBox="1"/>
          <p:nvPr/>
        </p:nvSpPr>
        <p:spPr>
          <a:xfrm>
            <a:off x="342944" y="1686845"/>
            <a:ext cx="8458112" cy="3970318"/>
          </a:xfrm>
          <a:prstGeom prst="rect">
            <a:avLst/>
          </a:prstGeom>
          <a:noFill/>
        </p:spPr>
        <p:txBody>
          <a:bodyPr wrap="square" rtlCol="0">
            <a:spAutoFit/>
          </a:bodyPr>
          <a:lstStyle/>
          <a:p>
            <a:pPr marL="95250" lvl="2"/>
            <a:r>
              <a:rPr lang="es-MX" dirty="0" smtClean="0"/>
              <a:t>Se incluyeron </a:t>
            </a:r>
            <a:r>
              <a:rPr lang="es-MX" b="1" dirty="0" smtClean="0"/>
              <a:t>46 reglas de validación </a:t>
            </a:r>
            <a:r>
              <a:rPr lang="es-MX" dirty="0" smtClean="0"/>
              <a:t>para el registro de información del comprobante versión 3.3 las cuales se clasifican en:</a:t>
            </a:r>
          </a:p>
          <a:p>
            <a:pPr marL="87313" lvl="3"/>
            <a:endParaRPr lang="es-MX" b="1" dirty="0" smtClean="0"/>
          </a:p>
          <a:p>
            <a:pPr marL="285750" indent="-285750">
              <a:buFont typeface="Arial" pitchFamily="34" charset="0"/>
              <a:buChar char="•"/>
            </a:pPr>
            <a:r>
              <a:rPr lang="es-MX" b="1" dirty="0" smtClean="0"/>
              <a:t>Aritméticas. </a:t>
            </a:r>
            <a:r>
              <a:rPr lang="es-MX" dirty="0" smtClean="0"/>
              <a:t>Regla mediante la cual se validan números y operaciones elementales hechas con ellos (</a:t>
            </a:r>
            <a:r>
              <a:rPr lang="es-MX" dirty="0"/>
              <a:t>adición, resta, multiplicación y división</a:t>
            </a:r>
            <a:r>
              <a:rPr lang="es-MX" dirty="0" smtClean="0"/>
              <a:t>.).</a:t>
            </a:r>
          </a:p>
          <a:p>
            <a:pPr marL="285750" indent="-285750">
              <a:buFont typeface="Arial" pitchFamily="34" charset="0"/>
              <a:buChar char="•"/>
            </a:pPr>
            <a:r>
              <a:rPr lang="es-MX" i="1" dirty="0" smtClean="0"/>
              <a:t>Ejemplo: Total – subtotal – importe.</a:t>
            </a:r>
          </a:p>
          <a:p>
            <a:pPr marL="285750" indent="-285750">
              <a:buFont typeface="Arial" pitchFamily="34" charset="0"/>
              <a:buChar char="•"/>
            </a:pPr>
            <a:endParaRPr lang="es-MX" dirty="0" smtClean="0"/>
          </a:p>
          <a:p>
            <a:pPr marL="285750" indent="-285750">
              <a:buFont typeface="Arial" pitchFamily="34" charset="0"/>
              <a:buChar char="•"/>
            </a:pPr>
            <a:r>
              <a:rPr lang="es-MX" b="1" dirty="0" smtClean="0"/>
              <a:t>Congruencia. </a:t>
            </a:r>
            <a:r>
              <a:rPr lang="es-MX" dirty="0" smtClean="0"/>
              <a:t>Regla mediante la cual se valida que los valores ingresados sean coherentes y guarden una lógica.</a:t>
            </a:r>
          </a:p>
          <a:p>
            <a:pPr marL="285750" indent="-285750">
              <a:buFont typeface="Arial" pitchFamily="34" charset="0"/>
              <a:buChar char="•"/>
            </a:pPr>
            <a:r>
              <a:rPr lang="es-MX" i="1" dirty="0" smtClean="0"/>
              <a:t>Ejemplo: Descuento – tipo factor – factor – uso de catálogo – patrones. </a:t>
            </a:r>
          </a:p>
          <a:p>
            <a:pPr marL="285750" indent="-285750">
              <a:buFont typeface="Arial" pitchFamily="34" charset="0"/>
              <a:buChar char="•"/>
            </a:pPr>
            <a:endParaRPr lang="es-MX" dirty="0" smtClean="0"/>
          </a:p>
          <a:p>
            <a:pPr marL="285750" indent="-285750">
              <a:buFont typeface="Arial" pitchFamily="34" charset="0"/>
              <a:buChar char="•"/>
            </a:pPr>
            <a:r>
              <a:rPr lang="es-MX" b="1" dirty="0" smtClean="0"/>
              <a:t>Condicional. </a:t>
            </a:r>
            <a:r>
              <a:rPr lang="es-MX" dirty="0" smtClean="0"/>
              <a:t>Regla mediante la cual se valida que cumpla con una  </a:t>
            </a:r>
            <a:r>
              <a:rPr lang="es-MX" dirty="0"/>
              <a:t>o más condiciones o </a:t>
            </a:r>
            <a:r>
              <a:rPr lang="es-MX" dirty="0" smtClean="0"/>
              <a:t>requisitos.</a:t>
            </a:r>
          </a:p>
          <a:p>
            <a:pPr marL="285750" indent="-285750">
              <a:buFont typeface="Arial" pitchFamily="34" charset="0"/>
              <a:buChar char="•"/>
            </a:pPr>
            <a:r>
              <a:rPr lang="es-MX" i="1" dirty="0" smtClean="0"/>
              <a:t>Ejemplo: Moneda – confirmación.</a:t>
            </a:r>
            <a:endParaRPr lang="es-MX" i="1" dirty="0"/>
          </a:p>
        </p:txBody>
      </p:sp>
      <p:sp>
        <p:nvSpPr>
          <p:cNvPr id="4" name="6 Rectángulo"/>
          <p:cNvSpPr/>
          <p:nvPr/>
        </p:nvSpPr>
        <p:spPr>
          <a:xfrm>
            <a:off x="447214" y="856840"/>
            <a:ext cx="1772242" cy="597575"/>
          </a:xfrm>
          <a:prstGeom prst="rect">
            <a:avLst/>
          </a:prstGeom>
          <a:solidFill>
            <a:srgbClr val="87C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s-MX" b="1" dirty="0" smtClean="0">
                <a:solidFill>
                  <a:schemeClr val="bg1"/>
                </a:solidFill>
              </a:rPr>
              <a:t>Reglas de validación</a:t>
            </a:r>
            <a:endParaRPr lang="es-MX" b="1" dirty="0">
              <a:solidFill>
                <a:schemeClr val="bg1"/>
              </a:solidFill>
            </a:endParaRPr>
          </a:p>
        </p:txBody>
      </p:sp>
    </p:spTree>
    <p:extLst>
      <p:ext uri="{BB962C8B-B14F-4D97-AF65-F5344CB8AC3E}">
        <p14:creationId xmlns:p14="http://schemas.microsoft.com/office/powerpoint/2010/main" val="289068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76600" y="25400"/>
            <a:ext cx="5194300" cy="400110"/>
          </a:xfrm>
          <a:prstGeom prst="rect">
            <a:avLst/>
          </a:prstGeom>
          <a:noFill/>
        </p:spPr>
        <p:txBody>
          <a:bodyPr wrap="square" rtlCol="0">
            <a:spAutoFit/>
          </a:bodyPr>
          <a:lstStyle/>
          <a:p>
            <a:pPr algn="r"/>
            <a:r>
              <a:rPr lang="es-MX" sz="2000" b="1" dirty="0" smtClean="0">
                <a:solidFill>
                  <a:schemeClr val="bg1"/>
                </a:solidFill>
                <a:latin typeface="+mj-lt"/>
              </a:rPr>
              <a:t>Reglas de validación</a:t>
            </a:r>
            <a:endParaRPr lang="x-none" sz="2000" b="1" dirty="0">
              <a:solidFill>
                <a:schemeClr val="bg1"/>
              </a:solidFill>
              <a:latin typeface="+mj-lt"/>
            </a:endParaRPr>
          </a:p>
        </p:txBody>
      </p:sp>
      <p:sp>
        <p:nvSpPr>
          <p:cNvPr id="7" name="6 Rectángulo"/>
          <p:cNvSpPr/>
          <p:nvPr/>
        </p:nvSpPr>
        <p:spPr>
          <a:xfrm>
            <a:off x="185954" y="1679798"/>
            <a:ext cx="1772242" cy="597575"/>
          </a:xfrm>
          <a:prstGeom prst="rect">
            <a:avLst/>
          </a:prstGeom>
          <a:solidFill>
            <a:srgbClr val="87C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s-MX" sz="1600" b="1" dirty="0" smtClean="0">
                <a:solidFill>
                  <a:schemeClr val="bg1"/>
                </a:solidFill>
              </a:rPr>
              <a:t>Reglas de validación</a:t>
            </a:r>
            <a:endParaRPr lang="es-MX" sz="1600" b="1" dirty="0">
              <a:solidFill>
                <a:schemeClr val="bg1"/>
              </a:solidFill>
            </a:endParaRPr>
          </a:p>
        </p:txBody>
      </p:sp>
      <p:sp>
        <p:nvSpPr>
          <p:cNvPr id="8" name="6 Rectángulo"/>
          <p:cNvSpPr/>
          <p:nvPr/>
        </p:nvSpPr>
        <p:spPr>
          <a:xfrm>
            <a:off x="185954" y="4610037"/>
            <a:ext cx="1772242" cy="45367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s-MX" sz="1600" b="1" dirty="0" smtClean="0">
                <a:solidFill>
                  <a:schemeClr val="bg1"/>
                </a:solidFill>
              </a:rPr>
              <a:t>Patrones</a:t>
            </a:r>
            <a:endParaRPr lang="es-MX" sz="1600" b="1" dirty="0">
              <a:solidFill>
                <a:schemeClr val="bg1"/>
              </a:solidFill>
            </a:endParaRPr>
          </a:p>
        </p:txBody>
      </p:sp>
      <p:pic>
        <p:nvPicPr>
          <p:cNvPr id="9" name="Imagen 8"/>
          <p:cNvPicPr>
            <a:picLocks noChangeAspect="1"/>
          </p:cNvPicPr>
          <p:nvPr/>
        </p:nvPicPr>
        <p:blipFill>
          <a:blip r:embed="rId2"/>
          <a:stretch>
            <a:fillRect/>
          </a:stretch>
        </p:blipFill>
        <p:spPr>
          <a:xfrm>
            <a:off x="2339801" y="4189863"/>
            <a:ext cx="6510901" cy="2222529"/>
          </a:xfrm>
          <a:prstGeom prst="rect">
            <a:avLst/>
          </a:prstGeom>
        </p:spPr>
      </p:pic>
      <p:pic>
        <p:nvPicPr>
          <p:cNvPr id="11" name="Imagen 10"/>
          <p:cNvPicPr>
            <a:picLocks noChangeAspect="1"/>
          </p:cNvPicPr>
          <p:nvPr/>
        </p:nvPicPr>
        <p:blipFill>
          <a:blip r:embed="rId3"/>
          <a:stretch>
            <a:fillRect/>
          </a:stretch>
        </p:blipFill>
        <p:spPr>
          <a:xfrm>
            <a:off x="2199429" y="922692"/>
            <a:ext cx="6651273" cy="2709362"/>
          </a:xfrm>
          <a:prstGeom prst="rect">
            <a:avLst/>
          </a:prstGeom>
        </p:spPr>
      </p:pic>
    </p:spTree>
    <p:extLst>
      <p:ext uri="{BB962C8B-B14F-4D97-AF65-F5344CB8AC3E}">
        <p14:creationId xmlns:p14="http://schemas.microsoft.com/office/powerpoint/2010/main" val="1421302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76600" y="25400"/>
            <a:ext cx="5194300" cy="707886"/>
          </a:xfrm>
          <a:prstGeom prst="rect">
            <a:avLst/>
          </a:prstGeom>
          <a:noFill/>
        </p:spPr>
        <p:txBody>
          <a:bodyPr wrap="square" rtlCol="0">
            <a:spAutoFit/>
          </a:bodyPr>
          <a:lstStyle/>
          <a:p>
            <a:pPr algn="r"/>
            <a:r>
              <a:rPr lang="es-MX" sz="2000" b="1" dirty="0" smtClean="0">
                <a:solidFill>
                  <a:schemeClr val="bg1"/>
                </a:solidFill>
                <a:latin typeface="+mj-lt"/>
              </a:rPr>
              <a:t>Catálogos</a:t>
            </a:r>
          </a:p>
          <a:p>
            <a:pPr algn="r"/>
            <a:endParaRPr lang="x-none" sz="2000" b="1" dirty="0">
              <a:solidFill>
                <a:schemeClr val="bg1"/>
              </a:solidFill>
              <a:latin typeface="+mj-lt"/>
            </a:endParaRPr>
          </a:p>
        </p:txBody>
      </p:sp>
      <p:sp>
        <p:nvSpPr>
          <p:cNvPr id="10" name="2 CuadroTexto"/>
          <p:cNvSpPr txBox="1"/>
          <p:nvPr/>
        </p:nvSpPr>
        <p:spPr>
          <a:xfrm>
            <a:off x="345660" y="904957"/>
            <a:ext cx="7763038" cy="584775"/>
          </a:xfrm>
          <a:prstGeom prst="rect">
            <a:avLst/>
          </a:prstGeom>
          <a:noFill/>
        </p:spPr>
        <p:txBody>
          <a:bodyPr wrap="square" rtlCol="0">
            <a:spAutoFit/>
          </a:bodyPr>
          <a:lstStyle/>
          <a:p>
            <a:pPr algn="just"/>
            <a:r>
              <a:rPr lang="es-MX" sz="1600" dirty="0" smtClean="0">
                <a:latin typeface="+mj-lt"/>
              </a:rPr>
              <a:t>El uso de los catálogos  se especifica en las </a:t>
            </a:r>
            <a:r>
              <a:rPr lang="es-MX" sz="1600" dirty="0">
                <a:latin typeface="+mj-lt"/>
              </a:rPr>
              <a:t>D</a:t>
            </a:r>
            <a:r>
              <a:rPr lang="es-MX" sz="1600" dirty="0" smtClean="0">
                <a:latin typeface="+mj-lt"/>
              </a:rPr>
              <a:t>escripciones, Tipos y </a:t>
            </a:r>
            <a:r>
              <a:rPr lang="es-MX" sz="1600" dirty="0">
                <a:latin typeface="+mj-lt"/>
              </a:rPr>
              <a:t>R</a:t>
            </a:r>
            <a:r>
              <a:rPr lang="es-MX" sz="1600" dirty="0" smtClean="0">
                <a:latin typeface="+mj-lt"/>
              </a:rPr>
              <a:t>eglas de validación .</a:t>
            </a:r>
          </a:p>
          <a:p>
            <a:pPr algn="just"/>
            <a:r>
              <a:rPr lang="es-MX" sz="1600" dirty="0" smtClean="0">
                <a:latin typeface="+mj-lt"/>
              </a:rPr>
              <a:t>Ejemplo:  Para  el atributo </a:t>
            </a:r>
            <a:r>
              <a:rPr lang="es-MX" sz="1600" b="1" dirty="0" smtClean="0">
                <a:latin typeface="+mj-lt"/>
              </a:rPr>
              <a:t>ClaveProdServ </a:t>
            </a:r>
            <a:r>
              <a:rPr lang="es-MX" sz="1600" dirty="0" smtClean="0">
                <a:latin typeface="+mj-lt"/>
              </a:rPr>
              <a:t>su definición es la siguiente</a:t>
            </a:r>
            <a:r>
              <a:rPr lang="es-MX" sz="1600" b="1" dirty="0" smtClean="0">
                <a:latin typeface="+mj-lt"/>
              </a:rPr>
              <a:t>:</a:t>
            </a:r>
            <a:endParaRPr lang="es-MX" sz="1600" b="1" dirty="0">
              <a:latin typeface="+mj-lt"/>
            </a:endParaRPr>
          </a:p>
        </p:txBody>
      </p:sp>
      <p:sp>
        <p:nvSpPr>
          <p:cNvPr id="11" name="5 CuadroTexto"/>
          <p:cNvSpPr txBox="1"/>
          <p:nvPr/>
        </p:nvSpPr>
        <p:spPr>
          <a:xfrm>
            <a:off x="345660" y="3867912"/>
            <a:ext cx="5727712" cy="338554"/>
          </a:xfrm>
          <a:prstGeom prst="rect">
            <a:avLst/>
          </a:prstGeom>
          <a:noFill/>
        </p:spPr>
        <p:txBody>
          <a:bodyPr wrap="square" rtlCol="0">
            <a:spAutoFit/>
          </a:bodyPr>
          <a:lstStyle/>
          <a:p>
            <a:r>
              <a:rPr lang="es-MX" sz="1600" dirty="0" smtClean="0">
                <a:latin typeface="+mj-lt"/>
              </a:rPr>
              <a:t>La descripción y tipo para el atributo </a:t>
            </a:r>
            <a:r>
              <a:rPr lang="es-MX" sz="1600" b="1" dirty="0" smtClean="0">
                <a:latin typeface="+mj-lt"/>
              </a:rPr>
              <a:t>ClaveProdServ</a:t>
            </a:r>
            <a:r>
              <a:rPr lang="es-MX" sz="1600" dirty="0" smtClean="0">
                <a:latin typeface="+mj-lt"/>
              </a:rPr>
              <a:t> dice:</a:t>
            </a:r>
            <a:endParaRPr lang="es-MX" sz="1600" b="1" dirty="0">
              <a:latin typeface="+mj-lt"/>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251" y="1907625"/>
            <a:ext cx="6538431" cy="151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254" y="4466859"/>
            <a:ext cx="5164584" cy="198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328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0 Rectángulo"/>
          <p:cNvSpPr/>
          <p:nvPr/>
        </p:nvSpPr>
        <p:spPr>
          <a:xfrm>
            <a:off x="4212444" y="12700"/>
            <a:ext cx="3814936" cy="461665"/>
          </a:xfrm>
          <a:prstGeom prst="rect">
            <a:avLst/>
          </a:prstGeom>
          <a:noFill/>
        </p:spPr>
        <p:txBody>
          <a:bodyPr wrap="square" rtlCol="0">
            <a:spAutoFit/>
          </a:bodyPr>
          <a:lstStyle/>
          <a:p>
            <a:pPr algn="r"/>
            <a:r>
              <a:rPr lang="es-MX" sz="2400" b="1" dirty="0" smtClean="0">
                <a:solidFill>
                  <a:schemeClr val="bg1"/>
                </a:solidFill>
                <a:cs typeface="ＭＳ Ｐゴシック" charset="0"/>
              </a:rPr>
              <a:t>Registro de impuestos</a:t>
            </a:r>
            <a:endParaRPr lang="es-MX" sz="2400" b="1" dirty="0">
              <a:solidFill>
                <a:schemeClr val="bg1"/>
              </a:solidFill>
              <a:cs typeface="ＭＳ Ｐゴシック" charset="0"/>
            </a:endParaRPr>
          </a:p>
        </p:txBody>
      </p:sp>
      <p:sp>
        <p:nvSpPr>
          <p:cNvPr id="8" name="1 Título"/>
          <p:cNvSpPr txBox="1">
            <a:spLocks/>
          </p:cNvSpPr>
          <p:nvPr/>
        </p:nvSpPr>
        <p:spPr>
          <a:xfrm>
            <a:off x="554370" y="1018687"/>
            <a:ext cx="7952241" cy="400110"/>
          </a:xfrm>
          <a:prstGeom prst="rect">
            <a:avLst/>
          </a:prstGeom>
          <a:noFill/>
        </p:spPr>
        <p:txBody>
          <a:bodyPr wrap="square" rtlCol="0">
            <a:spAutoFit/>
          </a:bodyPr>
          <a:lstStyle>
            <a:defPPr>
              <a:defRPr lang="es-MX"/>
            </a:defPPr>
            <a:lvl1pPr>
              <a:defRPr sz="2000" b="1">
                <a:solidFill>
                  <a:srgbClr val="008680"/>
                </a:solidFill>
                <a:latin typeface="Soberana Sans" pitchFamily="50" charset="0"/>
                <a:ea typeface="Gulim" pitchFamily="34" charset="-127"/>
              </a:defRPr>
            </a:lvl1pPr>
          </a:lstStyle>
          <a:p>
            <a:r>
              <a:rPr lang="es-MX" dirty="0" smtClean="0">
                <a:solidFill>
                  <a:srgbClr val="35A08E"/>
                </a:solidFill>
                <a:latin typeface="+mn-lt"/>
              </a:rPr>
              <a:t>¿Cómo se reflejan los impuestos en el CFDI versión 3.3?</a:t>
            </a:r>
            <a:endParaRPr lang="es-MX" dirty="0">
              <a:solidFill>
                <a:srgbClr val="35A08E"/>
              </a:solidFill>
              <a:latin typeface="+mn-lt"/>
            </a:endParaRPr>
          </a:p>
        </p:txBody>
      </p:sp>
      <p:sp>
        <p:nvSpPr>
          <p:cNvPr id="10" name="25 CuadroTexto"/>
          <p:cNvSpPr txBox="1"/>
          <p:nvPr/>
        </p:nvSpPr>
        <p:spPr>
          <a:xfrm>
            <a:off x="504968" y="1742433"/>
            <a:ext cx="8338432" cy="4385816"/>
          </a:xfrm>
          <a:prstGeom prst="rect">
            <a:avLst/>
          </a:prstGeom>
          <a:noFill/>
        </p:spPr>
        <p:txBody>
          <a:bodyPr wrap="square" rtlCol="0">
            <a:spAutoFit/>
          </a:bodyPr>
          <a:lstStyle/>
          <a:p>
            <a:pPr algn="just"/>
            <a:r>
              <a:rPr lang="es-MX" dirty="0" smtClean="0"/>
              <a:t>Se </a:t>
            </a:r>
            <a:r>
              <a:rPr lang="es-MX" dirty="0"/>
              <a:t>expresarán los impuestos trasladados y retenidos aplicables por cada concepto registrado en el comprobante, debiéndose detallar lo siguiente</a:t>
            </a:r>
            <a:r>
              <a:rPr lang="es-MX" dirty="0" smtClean="0"/>
              <a:t>:</a:t>
            </a:r>
          </a:p>
          <a:p>
            <a:pPr algn="just"/>
            <a:endParaRPr lang="es-MX" dirty="0" smtClean="0"/>
          </a:p>
          <a:p>
            <a:pPr algn="just"/>
            <a:endParaRPr lang="es-MX" dirty="0"/>
          </a:p>
          <a:p>
            <a:pPr marL="285750" indent="-285750" algn="just">
              <a:lnSpc>
                <a:spcPct val="150000"/>
              </a:lnSpc>
              <a:buFont typeface="Arial" panose="020B0604020202020204" pitchFamily="34" charset="0"/>
              <a:buChar char="•"/>
            </a:pPr>
            <a:r>
              <a:rPr lang="es-MX" dirty="0"/>
              <a:t>Base para el cálculo del impuesto</a:t>
            </a:r>
            <a:r>
              <a:rPr lang="es-MX" dirty="0" smtClean="0"/>
              <a:t>.</a:t>
            </a:r>
          </a:p>
          <a:p>
            <a:pPr marL="285750" indent="-285750" algn="just">
              <a:lnSpc>
                <a:spcPct val="150000"/>
              </a:lnSpc>
              <a:buFont typeface="Arial" panose="020B0604020202020204" pitchFamily="34" charset="0"/>
              <a:buChar char="•"/>
            </a:pPr>
            <a:r>
              <a:rPr lang="es-MX" dirty="0"/>
              <a:t>Impuesto (Tipo de impuesto ISR, IVA IEPS</a:t>
            </a:r>
            <a:r>
              <a:rPr lang="es-MX" dirty="0" smtClean="0"/>
              <a:t>).</a:t>
            </a:r>
          </a:p>
          <a:p>
            <a:pPr marL="285750" indent="-285750" algn="just">
              <a:lnSpc>
                <a:spcPct val="150000"/>
              </a:lnSpc>
              <a:buFont typeface="Arial" panose="020B0604020202020204" pitchFamily="34" charset="0"/>
              <a:buChar char="•"/>
            </a:pPr>
            <a:r>
              <a:rPr lang="es-MX" dirty="0"/>
              <a:t>Tipo factor (Tasa, cuota o exento</a:t>
            </a:r>
            <a:r>
              <a:rPr lang="es-MX" dirty="0" smtClean="0"/>
              <a:t>).</a:t>
            </a:r>
          </a:p>
          <a:p>
            <a:pPr marL="285750" indent="-285750" algn="just">
              <a:lnSpc>
                <a:spcPct val="150000"/>
              </a:lnSpc>
              <a:buFont typeface="Arial" panose="020B0604020202020204" pitchFamily="34" charset="0"/>
              <a:buChar char="•"/>
            </a:pPr>
            <a:r>
              <a:rPr lang="es-MX" dirty="0"/>
              <a:t>Tasa o cuota (Valor </a:t>
            </a:r>
            <a:r>
              <a:rPr lang="es-MX" dirty="0" smtClean="0"/>
              <a:t>tasa </a:t>
            </a:r>
            <a:r>
              <a:rPr lang="es-MX" dirty="0"/>
              <a:t>o cuota que corresponda al impuesto</a:t>
            </a:r>
            <a:r>
              <a:rPr lang="es-MX" dirty="0" smtClean="0"/>
              <a:t>).</a:t>
            </a:r>
          </a:p>
          <a:p>
            <a:pPr marL="285750" indent="-285750" algn="just">
              <a:lnSpc>
                <a:spcPct val="150000"/>
              </a:lnSpc>
              <a:buFont typeface="Arial" panose="020B0604020202020204" pitchFamily="34" charset="0"/>
              <a:buChar char="•"/>
            </a:pPr>
            <a:r>
              <a:rPr lang="es-MX" dirty="0"/>
              <a:t>Importe (Monto del impuesto</a:t>
            </a:r>
            <a:r>
              <a:rPr lang="es-MX" dirty="0" smtClean="0"/>
              <a:t>).</a:t>
            </a:r>
          </a:p>
          <a:p>
            <a:pPr algn="just"/>
            <a:endParaRPr lang="es-MX" dirty="0" smtClean="0"/>
          </a:p>
          <a:p>
            <a:pPr algn="just"/>
            <a:endParaRPr lang="es-MX" dirty="0"/>
          </a:p>
          <a:p>
            <a:pPr algn="just"/>
            <a:r>
              <a:rPr lang="es-MX" dirty="0" smtClean="0"/>
              <a:t>Adicionalmente se debe </a:t>
            </a:r>
            <a:r>
              <a:rPr lang="es-MX" dirty="0"/>
              <a:t>incluir </a:t>
            </a:r>
            <a:r>
              <a:rPr lang="es-MX" dirty="0" smtClean="0"/>
              <a:t>a nivel comprobante el resumen de los impuestos trasladados y retenidos.</a:t>
            </a:r>
          </a:p>
        </p:txBody>
      </p:sp>
      <p:sp>
        <p:nvSpPr>
          <p:cNvPr id="4" name="Rectángulo 3"/>
          <p:cNvSpPr/>
          <p:nvPr/>
        </p:nvSpPr>
        <p:spPr>
          <a:xfrm>
            <a:off x="7271880" y="3057099"/>
            <a:ext cx="1378424" cy="327547"/>
          </a:xfrm>
          <a:prstGeom prst="rect">
            <a:avLst/>
          </a:prstGeom>
          <a:solidFill>
            <a:srgbClr val="40E4A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chemeClr val="accent1">
                    <a:lumMod val="50000"/>
                  </a:schemeClr>
                </a:solidFill>
              </a:rPr>
              <a:t>100.00</a:t>
            </a:r>
            <a:endParaRPr lang="es-MX" b="1" dirty="0">
              <a:solidFill>
                <a:schemeClr val="accent1">
                  <a:lumMod val="50000"/>
                </a:schemeClr>
              </a:solidFill>
            </a:endParaRPr>
          </a:p>
        </p:txBody>
      </p:sp>
      <p:sp>
        <p:nvSpPr>
          <p:cNvPr id="11" name="Rectángulo 10"/>
          <p:cNvSpPr/>
          <p:nvPr/>
        </p:nvSpPr>
        <p:spPr>
          <a:xfrm>
            <a:off x="7274152" y="3427866"/>
            <a:ext cx="1378424" cy="327547"/>
          </a:xfrm>
          <a:prstGeom prst="rect">
            <a:avLst/>
          </a:prstGeom>
          <a:solidFill>
            <a:srgbClr val="40E4A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chemeClr val="accent1">
                    <a:lumMod val="50000"/>
                  </a:schemeClr>
                </a:solidFill>
              </a:rPr>
              <a:t>IVA</a:t>
            </a:r>
            <a:endParaRPr lang="es-MX" b="1" dirty="0">
              <a:solidFill>
                <a:schemeClr val="accent1">
                  <a:lumMod val="50000"/>
                </a:schemeClr>
              </a:solidFill>
            </a:endParaRPr>
          </a:p>
        </p:txBody>
      </p:sp>
      <p:sp>
        <p:nvSpPr>
          <p:cNvPr id="12" name="Rectángulo 11"/>
          <p:cNvSpPr/>
          <p:nvPr/>
        </p:nvSpPr>
        <p:spPr>
          <a:xfrm>
            <a:off x="7274152" y="3769058"/>
            <a:ext cx="1378424" cy="327547"/>
          </a:xfrm>
          <a:prstGeom prst="rect">
            <a:avLst/>
          </a:prstGeom>
          <a:solidFill>
            <a:srgbClr val="40E4A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chemeClr val="accent1">
                    <a:lumMod val="50000"/>
                  </a:schemeClr>
                </a:solidFill>
              </a:rPr>
              <a:t>Tasa</a:t>
            </a:r>
            <a:endParaRPr lang="es-MX" b="1" dirty="0">
              <a:solidFill>
                <a:schemeClr val="accent1">
                  <a:lumMod val="50000"/>
                </a:schemeClr>
              </a:solidFill>
            </a:endParaRPr>
          </a:p>
        </p:txBody>
      </p:sp>
      <p:sp>
        <p:nvSpPr>
          <p:cNvPr id="13" name="Rectángulo 12"/>
          <p:cNvSpPr/>
          <p:nvPr/>
        </p:nvSpPr>
        <p:spPr>
          <a:xfrm>
            <a:off x="7274152" y="4124283"/>
            <a:ext cx="1378424" cy="327547"/>
          </a:xfrm>
          <a:prstGeom prst="rect">
            <a:avLst/>
          </a:prstGeom>
          <a:solidFill>
            <a:srgbClr val="40E4A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a:solidFill>
                  <a:schemeClr val="accent1">
                    <a:lumMod val="50000"/>
                  </a:schemeClr>
                </a:solidFill>
              </a:rPr>
              <a:t>0.160000 </a:t>
            </a:r>
          </a:p>
        </p:txBody>
      </p:sp>
      <p:sp>
        <p:nvSpPr>
          <p:cNvPr id="14" name="Rectángulo 13"/>
          <p:cNvSpPr/>
          <p:nvPr/>
        </p:nvSpPr>
        <p:spPr>
          <a:xfrm>
            <a:off x="7271880" y="4494594"/>
            <a:ext cx="1378424" cy="327547"/>
          </a:xfrm>
          <a:prstGeom prst="rect">
            <a:avLst/>
          </a:prstGeom>
          <a:solidFill>
            <a:srgbClr val="40E4A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chemeClr val="accent1">
                    <a:lumMod val="50000"/>
                  </a:schemeClr>
                </a:solidFill>
              </a:rPr>
              <a:t>16.00</a:t>
            </a:r>
            <a:endParaRPr lang="es-MX" b="1" dirty="0">
              <a:solidFill>
                <a:schemeClr val="accent1">
                  <a:lumMod val="50000"/>
                </a:schemeClr>
              </a:solidFill>
            </a:endParaRPr>
          </a:p>
        </p:txBody>
      </p:sp>
      <p:sp>
        <p:nvSpPr>
          <p:cNvPr id="5" name="Rectángulo 4"/>
          <p:cNvSpPr/>
          <p:nvPr/>
        </p:nvSpPr>
        <p:spPr>
          <a:xfrm>
            <a:off x="6951210" y="2317462"/>
            <a:ext cx="2019764" cy="5777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dirty="0">
                <a:solidFill>
                  <a:schemeClr val="tx1"/>
                </a:solidFill>
              </a:rPr>
              <a:t>Ejemplo Impuestos trasladados</a:t>
            </a:r>
          </a:p>
        </p:txBody>
      </p:sp>
    </p:spTree>
    <p:extLst>
      <p:ext uri="{BB962C8B-B14F-4D97-AF65-F5344CB8AC3E}">
        <p14:creationId xmlns:p14="http://schemas.microsoft.com/office/powerpoint/2010/main" val="74632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0 Rectángulo"/>
          <p:cNvSpPr/>
          <p:nvPr/>
        </p:nvSpPr>
        <p:spPr>
          <a:xfrm>
            <a:off x="4212444" y="12700"/>
            <a:ext cx="3814936" cy="461665"/>
          </a:xfrm>
          <a:prstGeom prst="rect">
            <a:avLst/>
          </a:prstGeom>
          <a:noFill/>
        </p:spPr>
        <p:txBody>
          <a:bodyPr wrap="square" rtlCol="0">
            <a:spAutoFit/>
          </a:bodyPr>
          <a:lstStyle/>
          <a:p>
            <a:pPr algn="r"/>
            <a:r>
              <a:rPr lang="es-MX" sz="2400" b="1" dirty="0" smtClean="0">
                <a:solidFill>
                  <a:schemeClr val="bg1"/>
                </a:solidFill>
                <a:cs typeface="ＭＳ Ｐゴシック" charset="0"/>
              </a:rPr>
              <a:t>Resumen de los cambios</a:t>
            </a:r>
            <a:endParaRPr lang="es-MX" sz="2400" b="1" dirty="0">
              <a:solidFill>
                <a:schemeClr val="bg1"/>
              </a:solidFill>
              <a:cs typeface="ＭＳ Ｐゴシック" charset="0"/>
            </a:endParaRPr>
          </a:p>
        </p:txBody>
      </p:sp>
      <p:sp>
        <p:nvSpPr>
          <p:cNvPr id="7" name="9 CuadroTexto"/>
          <p:cNvSpPr txBox="1"/>
          <p:nvPr/>
        </p:nvSpPr>
        <p:spPr>
          <a:xfrm>
            <a:off x="245149" y="943401"/>
            <a:ext cx="8676781" cy="5586145"/>
          </a:xfrm>
          <a:prstGeom prst="rect">
            <a:avLst/>
          </a:prstGeom>
          <a:noFill/>
        </p:spPr>
        <p:txBody>
          <a:bodyPr wrap="square" rtlCol="0">
            <a:spAutoFit/>
          </a:bodyPr>
          <a:lstStyle/>
          <a:p>
            <a:pPr marL="742950" lvl="1" indent="-285750" algn="just">
              <a:lnSpc>
                <a:spcPct val="150000"/>
              </a:lnSpc>
              <a:buFont typeface="Wingdings" panose="05000000000000000000" pitchFamily="2" charset="2"/>
              <a:buChar char="ü"/>
            </a:pPr>
            <a:r>
              <a:rPr lang="es-MX" sz="2000" dirty="0" smtClean="0"/>
              <a:t>Se incorporan </a:t>
            </a:r>
            <a:r>
              <a:rPr lang="es-MX" sz="2000" dirty="0"/>
              <a:t>nuevos </a:t>
            </a:r>
            <a:r>
              <a:rPr lang="es-MX" sz="2000" b="1" dirty="0">
                <a:solidFill>
                  <a:srgbClr val="35A08E"/>
                </a:solidFill>
              </a:rPr>
              <a:t>tipos de comprobante</a:t>
            </a:r>
            <a:r>
              <a:rPr lang="es-MX" sz="2000" dirty="0" smtClean="0"/>
              <a:t>.</a:t>
            </a:r>
            <a:endParaRPr lang="es-MX" sz="2000" b="1" dirty="0" smtClean="0">
              <a:solidFill>
                <a:schemeClr val="accent6"/>
              </a:solidFill>
            </a:endParaRPr>
          </a:p>
          <a:p>
            <a:pPr marL="742950" lvl="1" indent="-285750" algn="just">
              <a:lnSpc>
                <a:spcPct val="150000"/>
              </a:lnSpc>
              <a:buFont typeface="Wingdings" panose="05000000000000000000" pitchFamily="2" charset="2"/>
              <a:buChar char="ü"/>
            </a:pPr>
            <a:r>
              <a:rPr lang="es-MX" sz="2000" dirty="0">
                <a:cs typeface="Arial" charset="0"/>
              </a:rPr>
              <a:t>Se incluye el </a:t>
            </a:r>
            <a:r>
              <a:rPr lang="es-MX" sz="2000" b="1" dirty="0">
                <a:solidFill>
                  <a:srgbClr val="35A08E"/>
                </a:solidFill>
                <a:cs typeface="Arial" charset="0"/>
              </a:rPr>
              <a:t>uso del comprobante</a:t>
            </a:r>
            <a:r>
              <a:rPr lang="es-MX" sz="2000" dirty="0">
                <a:solidFill>
                  <a:srgbClr val="35A08E"/>
                </a:solidFill>
                <a:cs typeface="Arial" charset="0"/>
              </a:rPr>
              <a:t> </a:t>
            </a:r>
            <a:r>
              <a:rPr lang="es-MX" sz="2000" dirty="0">
                <a:cs typeface="Arial" charset="0"/>
              </a:rPr>
              <a:t>desde el punto de vista del receptor.</a:t>
            </a:r>
          </a:p>
          <a:p>
            <a:pPr marL="742950" lvl="1" indent="-285750" algn="just">
              <a:lnSpc>
                <a:spcPct val="150000"/>
              </a:lnSpc>
              <a:buFont typeface="Wingdings" panose="05000000000000000000" pitchFamily="2" charset="2"/>
              <a:buChar char="ü"/>
            </a:pPr>
            <a:r>
              <a:rPr lang="es-MX" sz="2000" dirty="0" smtClean="0"/>
              <a:t>Uso</a:t>
            </a:r>
            <a:r>
              <a:rPr lang="es-MX" sz="2000" b="1" dirty="0" smtClean="0"/>
              <a:t> </a:t>
            </a:r>
            <a:r>
              <a:rPr lang="es-MX" sz="2000" dirty="0"/>
              <a:t>de las</a:t>
            </a:r>
            <a:r>
              <a:rPr lang="es-MX" sz="2000" dirty="0">
                <a:solidFill>
                  <a:srgbClr val="35A08E"/>
                </a:solidFill>
              </a:rPr>
              <a:t> </a:t>
            </a:r>
            <a:r>
              <a:rPr lang="es-MX" sz="2000" b="1" dirty="0">
                <a:solidFill>
                  <a:srgbClr val="35A08E"/>
                </a:solidFill>
              </a:rPr>
              <a:t>zonas horarias</a:t>
            </a:r>
            <a:r>
              <a:rPr lang="es-MX" sz="2000" dirty="0">
                <a:cs typeface="Arial" charset="0"/>
              </a:rPr>
              <a:t>, basado en el código postal del emisor.</a:t>
            </a:r>
          </a:p>
          <a:p>
            <a:pPr marL="742950" lvl="1" indent="-285750" algn="just">
              <a:lnSpc>
                <a:spcPct val="150000"/>
              </a:lnSpc>
              <a:buFont typeface="Wingdings" panose="05000000000000000000" pitchFamily="2" charset="2"/>
              <a:buChar char="ü"/>
            </a:pPr>
            <a:r>
              <a:rPr lang="es-MX" sz="2000" b="1" dirty="0" smtClean="0">
                <a:solidFill>
                  <a:srgbClr val="35A08E"/>
                </a:solidFill>
              </a:rPr>
              <a:t>Unificación</a:t>
            </a:r>
            <a:r>
              <a:rPr lang="es-MX" sz="2000" dirty="0" smtClean="0">
                <a:solidFill>
                  <a:schemeClr val="accent6"/>
                </a:solidFill>
              </a:rPr>
              <a:t> </a:t>
            </a:r>
            <a:r>
              <a:rPr lang="es-MX" sz="2000" dirty="0"/>
              <a:t>de catálogos y tipos de datos, comunes para CFDI y </a:t>
            </a:r>
            <a:r>
              <a:rPr lang="es-MX" sz="2000" dirty="0" smtClean="0"/>
              <a:t>complementos.</a:t>
            </a:r>
          </a:p>
          <a:p>
            <a:pPr marL="742950" lvl="1" indent="-285750" algn="just">
              <a:lnSpc>
                <a:spcPct val="150000"/>
              </a:lnSpc>
              <a:buFont typeface="Wingdings" panose="05000000000000000000" pitchFamily="2" charset="2"/>
              <a:buChar char="ü"/>
            </a:pPr>
            <a:r>
              <a:rPr lang="es-MX" sz="2000" b="1" dirty="0">
                <a:solidFill>
                  <a:srgbClr val="35A08E"/>
                </a:solidFill>
              </a:rPr>
              <a:t>Método y forma de pago </a:t>
            </a:r>
            <a:r>
              <a:rPr lang="es-MX" sz="2000" dirty="0"/>
              <a:t>están invertidos respecto de la versión vigente.</a:t>
            </a:r>
          </a:p>
          <a:p>
            <a:pPr marL="742950" lvl="1" indent="-285750" algn="just">
              <a:lnSpc>
                <a:spcPct val="150000"/>
              </a:lnSpc>
              <a:buFont typeface="Wingdings" panose="05000000000000000000" pitchFamily="2" charset="2"/>
              <a:buChar char="ü"/>
            </a:pPr>
            <a:r>
              <a:rPr lang="es-MX" sz="2000" dirty="0" smtClean="0">
                <a:cs typeface="Arial" charset="0"/>
              </a:rPr>
              <a:t>Se </a:t>
            </a:r>
            <a:r>
              <a:rPr lang="es-MX" sz="2000" dirty="0">
                <a:cs typeface="Arial" charset="0"/>
              </a:rPr>
              <a:t>estandariza la </a:t>
            </a:r>
            <a:r>
              <a:rPr lang="es-MX" sz="2000" dirty="0">
                <a:solidFill>
                  <a:srgbClr val="35A08E"/>
                </a:solidFill>
                <a:cs typeface="Arial" charset="0"/>
              </a:rPr>
              <a:t>relación entre los comprobantes</a:t>
            </a:r>
            <a:r>
              <a:rPr lang="es-MX" sz="2000" dirty="0">
                <a:cs typeface="Arial" charset="0"/>
              </a:rPr>
              <a:t>.</a:t>
            </a:r>
          </a:p>
          <a:p>
            <a:pPr marL="742950" lvl="1" indent="-285750" algn="just">
              <a:lnSpc>
                <a:spcPct val="150000"/>
              </a:lnSpc>
              <a:buFont typeface="Wingdings" panose="05000000000000000000" pitchFamily="2" charset="2"/>
              <a:buChar char="ü"/>
            </a:pPr>
            <a:r>
              <a:rPr lang="es-MX" sz="2000" dirty="0" smtClean="0">
                <a:cs typeface="Arial" charset="0"/>
              </a:rPr>
              <a:t>Los </a:t>
            </a:r>
            <a:r>
              <a:rPr lang="es-MX" sz="2000" dirty="0">
                <a:cs typeface="Arial" charset="0"/>
              </a:rPr>
              <a:t>conceptos deben tener una </a:t>
            </a:r>
            <a:r>
              <a:rPr lang="es-MX" sz="2000" dirty="0">
                <a:solidFill>
                  <a:srgbClr val="35A08E"/>
                </a:solidFill>
                <a:cs typeface="Arial" charset="0"/>
              </a:rPr>
              <a:t>clave</a:t>
            </a:r>
            <a:r>
              <a:rPr lang="es-MX" sz="2000" dirty="0">
                <a:cs typeface="Arial" charset="0"/>
              </a:rPr>
              <a:t> </a:t>
            </a:r>
            <a:r>
              <a:rPr lang="es-MX" sz="2000" dirty="0">
                <a:solidFill>
                  <a:srgbClr val="35A08E"/>
                </a:solidFill>
                <a:cs typeface="Arial" charset="0"/>
              </a:rPr>
              <a:t>de producto </a:t>
            </a:r>
            <a:r>
              <a:rPr lang="es-MX" sz="2000" dirty="0">
                <a:cs typeface="Arial" charset="0"/>
              </a:rPr>
              <a:t>o servicio y </a:t>
            </a:r>
            <a:r>
              <a:rPr lang="es-MX" sz="2000" dirty="0">
                <a:solidFill>
                  <a:srgbClr val="35A08E"/>
                </a:solidFill>
                <a:cs typeface="Arial" charset="0"/>
              </a:rPr>
              <a:t>una unidad de medida estandarizada.</a:t>
            </a:r>
          </a:p>
          <a:p>
            <a:pPr marL="742950" lvl="1" indent="-285750" algn="just">
              <a:lnSpc>
                <a:spcPct val="150000"/>
              </a:lnSpc>
              <a:buFont typeface="Wingdings" panose="05000000000000000000" pitchFamily="2" charset="2"/>
              <a:buChar char="ü"/>
            </a:pPr>
            <a:r>
              <a:rPr lang="es-MX" sz="2000" dirty="0">
                <a:cs typeface="Arial" charset="0"/>
              </a:rPr>
              <a:t>Se incluye </a:t>
            </a:r>
            <a:r>
              <a:rPr lang="es-MX" sz="2000" dirty="0">
                <a:solidFill>
                  <a:srgbClr val="35A08E"/>
                </a:solidFill>
                <a:cs typeface="Arial" charset="0"/>
              </a:rPr>
              <a:t>por cada concepto sus descuentos e impuestos aplicables</a:t>
            </a:r>
            <a:r>
              <a:rPr lang="es-MX" sz="2000" dirty="0" smtClean="0">
                <a:cs typeface="Arial" charset="0"/>
              </a:rPr>
              <a:t>.</a:t>
            </a:r>
          </a:p>
          <a:p>
            <a:pPr marL="742950" lvl="1" indent="-285750" algn="just">
              <a:lnSpc>
                <a:spcPct val="150000"/>
              </a:lnSpc>
              <a:buFont typeface="Wingdings" panose="05000000000000000000" pitchFamily="2" charset="2"/>
              <a:buChar char="ü"/>
            </a:pPr>
            <a:r>
              <a:rPr lang="es-MX" sz="2000" dirty="0" smtClean="0"/>
              <a:t>La </a:t>
            </a:r>
            <a:r>
              <a:rPr lang="es-MX" sz="2000" b="1" dirty="0">
                <a:solidFill>
                  <a:srgbClr val="35A08E"/>
                </a:solidFill>
              </a:rPr>
              <a:t>s</a:t>
            </a:r>
            <a:r>
              <a:rPr lang="es-MX" sz="2000" b="1" dirty="0" smtClean="0">
                <a:solidFill>
                  <a:srgbClr val="35A08E"/>
                </a:solidFill>
              </a:rPr>
              <a:t>erie </a:t>
            </a:r>
            <a:r>
              <a:rPr lang="es-MX" sz="2000" b="1" dirty="0">
                <a:solidFill>
                  <a:srgbClr val="35A08E"/>
                </a:solidFill>
              </a:rPr>
              <a:t>y folio </a:t>
            </a:r>
            <a:r>
              <a:rPr lang="es-MX" sz="2000" dirty="0" smtClean="0"/>
              <a:t>se integran a la </a:t>
            </a:r>
            <a:r>
              <a:rPr lang="es-MX" sz="2000" dirty="0"/>
              <a:t>cadena original.</a:t>
            </a:r>
          </a:p>
          <a:p>
            <a:pPr marL="742950" lvl="1" indent="-285750" algn="just">
              <a:lnSpc>
                <a:spcPct val="150000"/>
              </a:lnSpc>
              <a:buFont typeface="Wingdings" panose="05000000000000000000" pitchFamily="2" charset="2"/>
              <a:buChar char="ü"/>
            </a:pPr>
            <a:r>
              <a:rPr lang="es-MX" sz="2000" dirty="0"/>
              <a:t>Se actualiza </a:t>
            </a:r>
            <a:r>
              <a:rPr lang="es-MX" sz="2000" b="1" dirty="0">
                <a:solidFill>
                  <a:srgbClr val="35A08E"/>
                </a:solidFill>
              </a:rPr>
              <a:t>el código </a:t>
            </a:r>
            <a:r>
              <a:rPr lang="es-MX" sz="2000" b="1" dirty="0" smtClean="0">
                <a:solidFill>
                  <a:srgbClr val="35A08E"/>
                </a:solidFill>
              </a:rPr>
              <a:t>QR </a:t>
            </a:r>
            <a:r>
              <a:rPr lang="es-MX" sz="2000" dirty="0">
                <a:cs typeface="Arial" charset="0"/>
              </a:rPr>
              <a:t>de la </a:t>
            </a:r>
            <a:r>
              <a:rPr lang="es-MX" sz="2000" dirty="0" smtClean="0">
                <a:cs typeface="Arial" charset="0"/>
              </a:rPr>
              <a:t>representación </a:t>
            </a:r>
            <a:r>
              <a:rPr lang="es-MX" sz="2000" dirty="0">
                <a:cs typeface="Arial" charset="0"/>
              </a:rPr>
              <a:t>impresa.</a:t>
            </a:r>
          </a:p>
        </p:txBody>
      </p:sp>
    </p:spTree>
    <p:extLst>
      <p:ext uri="{BB962C8B-B14F-4D97-AF65-F5344CB8AC3E}">
        <p14:creationId xmlns:p14="http://schemas.microsoft.com/office/powerpoint/2010/main" val="171897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0 Rectángulo"/>
          <p:cNvSpPr/>
          <p:nvPr/>
        </p:nvSpPr>
        <p:spPr>
          <a:xfrm>
            <a:off x="4212444" y="12700"/>
            <a:ext cx="3814936" cy="461665"/>
          </a:xfrm>
          <a:prstGeom prst="rect">
            <a:avLst/>
          </a:prstGeom>
          <a:noFill/>
        </p:spPr>
        <p:txBody>
          <a:bodyPr wrap="square" rtlCol="0">
            <a:spAutoFit/>
          </a:bodyPr>
          <a:lstStyle/>
          <a:p>
            <a:pPr algn="r"/>
            <a:r>
              <a:rPr lang="es-MX" sz="2400" b="1" dirty="0" smtClean="0">
                <a:solidFill>
                  <a:schemeClr val="bg1"/>
                </a:solidFill>
                <a:cs typeface="ＭＳ Ｐゴシック" charset="0"/>
              </a:rPr>
              <a:t>Representación impresa</a:t>
            </a:r>
            <a:endParaRPr lang="es-MX" sz="2400" b="1" dirty="0">
              <a:solidFill>
                <a:schemeClr val="bg1"/>
              </a:solidFill>
              <a:cs typeface="ＭＳ Ｐゴシック" charset="0"/>
            </a:endParaRPr>
          </a:p>
        </p:txBody>
      </p:sp>
      <p:sp>
        <p:nvSpPr>
          <p:cNvPr id="4" name="1 Título"/>
          <p:cNvSpPr txBox="1">
            <a:spLocks/>
          </p:cNvSpPr>
          <p:nvPr/>
        </p:nvSpPr>
        <p:spPr>
          <a:xfrm>
            <a:off x="236323" y="796398"/>
            <a:ext cx="7952241" cy="400110"/>
          </a:xfrm>
          <a:prstGeom prst="rect">
            <a:avLst/>
          </a:prstGeom>
          <a:noFill/>
        </p:spPr>
        <p:txBody>
          <a:bodyPr wrap="square" rtlCol="0">
            <a:spAutoFit/>
          </a:bodyPr>
          <a:lstStyle>
            <a:defPPr>
              <a:defRPr lang="es-MX"/>
            </a:defPPr>
            <a:lvl1pPr>
              <a:defRPr sz="2000" b="1">
                <a:solidFill>
                  <a:srgbClr val="008680"/>
                </a:solidFill>
                <a:latin typeface="Soberana Sans" pitchFamily="50" charset="0"/>
                <a:ea typeface="Gulim" pitchFamily="34" charset="-127"/>
              </a:defRPr>
            </a:lvl1pPr>
          </a:lstStyle>
          <a:p>
            <a:r>
              <a:rPr lang="es-MX" dirty="0" smtClean="0">
                <a:latin typeface="+mn-lt"/>
              </a:rPr>
              <a:t>Requisitos</a:t>
            </a:r>
            <a:endParaRPr lang="es-MX" dirty="0">
              <a:latin typeface="+mn-lt"/>
            </a:endParaRPr>
          </a:p>
        </p:txBody>
      </p:sp>
      <p:sp>
        <p:nvSpPr>
          <p:cNvPr id="5" name="Rectángulo 4"/>
          <p:cNvSpPr/>
          <p:nvPr/>
        </p:nvSpPr>
        <p:spPr>
          <a:xfrm>
            <a:off x="225188" y="1356185"/>
            <a:ext cx="5339589" cy="3970318"/>
          </a:xfrm>
          <a:prstGeom prst="rect">
            <a:avLst/>
          </a:prstGeom>
        </p:spPr>
        <p:txBody>
          <a:bodyPr wrap="square">
            <a:spAutoFit/>
          </a:bodyPr>
          <a:lstStyle/>
          <a:p>
            <a:pPr algn="just"/>
            <a:r>
              <a:rPr lang="es-MX" dirty="0" smtClean="0"/>
              <a:t>Deberán plasmarse </a:t>
            </a:r>
            <a:r>
              <a:rPr lang="es-MX" b="1" dirty="0" smtClean="0"/>
              <a:t>todos</a:t>
            </a:r>
            <a:r>
              <a:rPr lang="es-MX" dirty="0" smtClean="0"/>
              <a:t> los </a:t>
            </a:r>
            <a:r>
              <a:rPr lang="es-MX" b="1" dirty="0" smtClean="0"/>
              <a:t>datos</a:t>
            </a:r>
            <a:r>
              <a:rPr lang="es-MX" dirty="0" smtClean="0"/>
              <a:t> </a:t>
            </a:r>
            <a:r>
              <a:rPr lang="es-MX" b="1" dirty="0" smtClean="0"/>
              <a:t>contenidos</a:t>
            </a:r>
            <a:r>
              <a:rPr lang="es-MX" dirty="0" smtClean="0"/>
              <a:t> en el </a:t>
            </a:r>
            <a:r>
              <a:rPr lang="es-MX" b="1" dirty="0" smtClean="0"/>
              <a:t>XML</a:t>
            </a:r>
            <a:r>
              <a:rPr lang="es-MX" dirty="0" smtClean="0"/>
              <a:t> y adicionalmente contener:</a:t>
            </a:r>
          </a:p>
          <a:p>
            <a:pPr marL="400050" indent="-400050" algn="just">
              <a:buFont typeface="+mj-lt"/>
              <a:buAutoNum type="romanUcPeriod"/>
            </a:pPr>
            <a:endParaRPr lang="es-MX" dirty="0"/>
          </a:p>
          <a:p>
            <a:pPr marL="400050" indent="-400050" algn="just">
              <a:buFont typeface="+mj-lt"/>
              <a:buAutoNum type="romanUcPeriod"/>
            </a:pPr>
            <a:endParaRPr lang="es-MX" dirty="0" smtClean="0"/>
          </a:p>
          <a:p>
            <a:pPr marL="400050" indent="-400050" algn="just">
              <a:buFont typeface="+mj-lt"/>
              <a:buAutoNum type="romanUcPeriod"/>
            </a:pPr>
            <a:r>
              <a:rPr lang="es-MX" dirty="0" smtClean="0"/>
              <a:t>Código </a:t>
            </a:r>
            <a:r>
              <a:rPr lang="es-MX" dirty="0"/>
              <a:t>de barras generado </a:t>
            </a:r>
            <a:r>
              <a:rPr lang="es-MX" dirty="0" smtClean="0"/>
              <a:t>o </a:t>
            </a:r>
            <a:r>
              <a:rPr lang="es-MX" dirty="0"/>
              <a:t>el número de folio fiscal del comprobante.</a:t>
            </a:r>
          </a:p>
          <a:p>
            <a:pPr marL="400050" indent="-400050" algn="just">
              <a:buFont typeface="+mj-lt"/>
              <a:buAutoNum type="romanUcPeriod"/>
            </a:pPr>
            <a:r>
              <a:rPr lang="es-MX" dirty="0" smtClean="0"/>
              <a:t>Número </a:t>
            </a:r>
            <a:r>
              <a:rPr lang="es-MX" dirty="0"/>
              <a:t>de serie del CSD del emisor y del SAT, </a:t>
            </a:r>
          </a:p>
          <a:p>
            <a:pPr marL="400050" indent="-400050" algn="just">
              <a:buFont typeface="+mj-lt"/>
              <a:buAutoNum type="romanUcPeriod"/>
            </a:pPr>
            <a:r>
              <a:rPr lang="es-MX" dirty="0" smtClean="0"/>
              <a:t>La </a:t>
            </a:r>
            <a:r>
              <a:rPr lang="es-MX" dirty="0"/>
              <a:t>leyenda: “Este documento es una representación impresa de un CFDI”</a:t>
            </a:r>
          </a:p>
          <a:p>
            <a:pPr marL="400050" indent="-400050" algn="just">
              <a:buFont typeface="+mj-lt"/>
              <a:buAutoNum type="romanUcPeriod"/>
            </a:pPr>
            <a:r>
              <a:rPr lang="es-MX" dirty="0" smtClean="0"/>
              <a:t>Fecha </a:t>
            </a:r>
            <a:r>
              <a:rPr lang="es-MX" dirty="0"/>
              <a:t>y hora de emisión y de certificación del CFDI </a:t>
            </a:r>
            <a:endParaRPr lang="es-MX" dirty="0" smtClean="0"/>
          </a:p>
          <a:p>
            <a:pPr marL="400050" indent="-400050" algn="just">
              <a:buFont typeface="+mj-lt"/>
              <a:buAutoNum type="romanUcPeriod"/>
            </a:pPr>
            <a:r>
              <a:rPr lang="es-MX" dirty="0" smtClean="0"/>
              <a:t>Cadena </a:t>
            </a:r>
            <a:r>
              <a:rPr lang="es-MX" dirty="0"/>
              <a:t>original del complemento de certificación digital del SAT</a:t>
            </a:r>
            <a:r>
              <a:rPr lang="es-MX" dirty="0" smtClean="0"/>
              <a:t>.</a:t>
            </a:r>
          </a:p>
          <a:p>
            <a:pPr marL="400050" indent="-400050" algn="just">
              <a:buFont typeface="+mj-lt"/>
              <a:buAutoNum type="romanUcPeriod"/>
            </a:pPr>
            <a:endParaRPr lang="es-MX" dirty="0"/>
          </a:p>
          <a:p>
            <a:pPr algn="just"/>
            <a:r>
              <a:rPr lang="es-MX" dirty="0" smtClean="0"/>
              <a:t>Cumplir con </a:t>
            </a:r>
            <a:r>
              <a:rPr lang="es-MX" b="1" dirty="0" smtClean="0"/>
              <a:t>todos</a:t>
            </a:r>
            <a:r>
              <a:rPr lang="es-MX" dirty="0" smtClean="0"/>
              <a:t> los </a:t>
            </a:r>
            <a:r>
              <a:rPr lang="es-MX" b="1" dirty="0" smtClean="0"/>
              <a:t>datos</a:t>
            </a:r>
            <a:r>
              <a:rPr lang="es-MX" dirty="0" smtClean="0"/>
              <a:t> de los </a:t>
            </a:r>
            <a:r>
              <a:rPr lang="es-MX" b="1" dirty="0" smtClean="0"/>
              <a:t>complementos</a:t>
            </a:r>
            <a:r>
              <a:rPr lang="es-MX" dirty="0" smtClean="0"/>
              <a:t> </a:t>
            </a: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825" y="1424660"/>
            <a:ext cx="3274628" cy="4141144"/>
          </a:xfrm>
          <a:prstGeom prst="rect">
            <a:avLst/>
          </a:prstGeom>
        </p:spPr>
      </p:pic>
      <p:sp>
        <p:nvSpPr>
          <p:cNvPr id="7" name="Rectángulo 6"/>
          <p:cNvSpPr/>
          <p:nvPr/>
        </p:nvSpPr>
        <p:spPr>
          <a:xfrm>
            <a:off x="1721646" y="5950339"/>
            <a:ext cx="6194055" cy="646331"/>
          </a:xfrm>
          <a:prstGeom prst="rect">
            <a:avLst/>
          </a:prstGeom>
          <a:solidFill>
            <a:srgbClr val="F2F2F2"/>
          </a:solidFill>
          <a:ln>
            <a:solidFill>
              <a:srgbClr val="35A08E"/>
            </a:solidFill>
          </a:ln>
        </p:spPr>
        <p:txBody>
          <a:bodyPr wrap="square">
            <a:spAutoFit/>
          </a:bodyPr>
          <a:lstStyle/>
          <a:p>
            <a:pPr algn="ctr"/>
            <a:r>
              <a:rPr lang="es-MX" dirty="0" smtClean="0"/>
              <a:t>Tratándose </a:t>
            </a:r>
            <a:r>
              <a:rPr lang="es-MX" dirty="0"/>
              <a:t>de </a:t>
            </a:r>
            <a:r>
              <a:rPr lang="es-MX" b="1" dirty="0"/>
              <a:t>datos</a:t>
            </a:r>
            <a:r>
              <a:rPr lang="es-MX" dirty="0"/>
              <a:t> contenidos en los </a:t>
            </a:r>
            <a:r>
              <a:rPr lang="es-MX" b="1" dirty="0"/>
              <a:t>catálogos</a:t>
            </a:r>
            <a:r>
              <a:rPr lang="es-MX" dirty="0"/>
              <a:t>, además de la </a:t>
            </a:r>
            <a:r>
              <a:rPr lang="es-MX" b="1" dirty="0"/>
              <a:t>clave</a:t>
            </a:r>
            <a:r>
              <a:rPr lang="es-MX" dirty="0"/>
              <a:t> se incluirá la </a:t>
            </a:r>
            <a:r>
              <a:rPr lang="es-MX" b="1" dirty="0"/>
              <a:t>descripción</a:t>
            </a:r>
            <a:endParaRPr lang="es-MX" dirty="0"/>
          </a:p>
        </p:txBody>
      </p:sp>
      <p:sp>
        <p:nvSpPr>
          <p:cNvPr id="2" name="Rectángulo 1"/>
          <p:cNvSpPr/>
          <p:nvPr/>
        </p:nvSpPr>
        <p:spPr>
          <a:xfrm>
            <a:off x="5772825" y="1356185"/>
            <a:ext cx="3371175" cy="4278094"/>
          </a:xfrm>
          <a:prstGeom prst="rect">
            <a:avLst/>
          </a:prstGeom>
          <a:solidFill>
            <a:schemeClr val="bg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91200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90421" y="3254258"/>
            <a:ext cx="939243" cy="926126"/>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 name="Rectángulo 2"/>
          <p:cNvSpPr/>
          <p:nvPr/>
        </p:nvSpPr>
        <p:spPr>
          <a:xfrm>
            <a:off x="5948820" y="3254258"/>
            <a:ext cx="3022615" cy="926126"/>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 name="Rectángulo 3"/>
          <p:cNvSpPr/>
          <p:nvPr/>
        </p:nvSpPr>
        <p:spPr>
          <a:xfrm>
            <a:off x="3632022" y="3254258"/>
            <a:ext cx="939243" cy="926126"/>
          </a:xfrm>
          <a:prstGeom prst="rect">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 name="Rectángulo 4"/>
          <p:cNvSpPr/>
          <p:nvPr/>
        </p:nvSpPr>
        <p:spPr>
          <a:xfrm>
            <a:off x="2473623" y="3219641"/>
            <a:ext cx="939243" cy="960743"/>
          </a:xfrm>
          <a:prstGeom prst="rect">
            <a:avLst/>
          </a:prstGeom>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Rectángulo 5"/>
          <p:cNvSpPr/>
          <p:nvPr/>
        </p:nvSpPr>
        <p:spPr>
          <a:xfrm>
            <a:off x="1346105" y="3219646"/>
            <a:ext cx="908362" cy="960738"/>
          </a:xfrm>
          <a:prstGeom prst="rect">
            <a:avLst/>
          </a:prstGeom>
          <a:gradFill flip="none" rotWithShape="1">
            <a:gsLst>
              <a:gs pos="0">
                <a:srgbClr val="00CC66">
                  <a:shade val="30000"/>
                  <a:satMod val="115000"/>
                </a:srgbClr>
              </a:gs>
              <a:gs pos="50000">
                <a:srgbClr val="00CC66">
                  <a:shade val="67500"/>
                  <a:satMod val="115000"/>
                </a:srgbClr>
              </a:gs>
              <a:gs pos="100000">
                <a:srgbClr val="00CC66">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Rectángulo 6"/>
          <p:cNvSpPr/>
          <p:nvPr/>
        </p:nvSpPr>
        <p:spPr>
          <a:xfrm>
            <a:off x="187706" y="3254258"/>
            <a:ext cx="939243" cy="926126"/>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8" name="CuadroTexto 7"/>
          <p:cNvSpPr txBox="1"/>
          <p:nvPr/>
        </p:nvSpPr>
        <p:spPr>
          <a:xfrm>
            <a:off x="204579" y="3472519"/>
            <a:ext cx="939243" cy="461665"/>
          </a:xfrm>
          <a:prstGeom prst="rect">
            <a:avLst/>
          </a:prstGeom>
          <a:noFill/>
        </p:spPr>
        <p:txBody>
          <a:bodyPr wrap="square" rtlCol="0">
            <a:spAutoFit/>
          </a:bodyPr>
          <a:lstStyle/>
          <a:p>
            <a:pPr algn="ctr"/>
            <a:r>
              <a:rPr lang="es-MX" sz="2400" dirty="0" smtClean="0">
                <a:solidFill>
                  <a:schemeClr val="bg1"/>
                </a:solidFill>
              </a:rPr>
              <a:t>Jul.</a:t>
            </a:r>
            <a:endParaRPr lang="es-MX" sz="2400" dirty="0">
              <a:solidFill>
                <a:schemeClr val="bg1"/>
              </a:solidFill>
            </a:endParaRPr>
          </a:p>
        </p:txBody>
      </p:sp>
      <p:sp>
        <p:nvSpPr>
          <p:cNvPr id="9" name="CuadroTexto 8"/>
          <p:cNvSpPr txBox="1"/>
          <p:nvPr/>
        </p:nvSpPr>
        <p:spPr>
          <a:xfrm>
            <a:off x="1297075" y="3472519"/>
            <a:ext cx="1011299" cy="461665"/>
          </a:xfrm>
          <a:prstGeom prst="rect">
            <a:avLst/>
          </a:prstGeom>
          <a:noFill/>
        </p:spPr>
        <p:txBody>
          <a:bodyPr wrap="square" rtlCol="0">
            <a:spAutoFit/>
          </a:bodyPr>
          <a:lstStyle/>
          <a:p>
            <a:pPr algn="ctr"/>
            <a:r>
              <a:rPr lang="es-MX" sz="2400" dirty="0" smtClean="0">
                <a:solidFill>
                  <a:schemeClr val="bg1"/>
                </a:solidFill>
              </a:rPr>
              <a:t>Ago.</a:t>
            </a:r>
            <a:endParaRPr lang="es-MX" sz="2400" dirty="0">
              <a:solidFill>
                <a:schemeClr val="bg1"/>
              </a:solidFill>
            </a:endParaRPr>
          </a:p>
        </p:txBody>
      </p:sp>
      <p:sp>
        <p:nvSpPr>
          <p:cNvPr id="10" name="CuadroTexto 9"/>
          <p:cNvSpPr txBox="1"/>
          <p:nvPr/>
        </p:nvSpPr>
        <p:spPr>
          <a:xfrm>
            <a:off x="2514344" y="3472519"/>
            <a:ext cx="1061005" cy="461665"/>
          </a:xfrm>
          <a:prstGeom prst="rect">
            <a:avLst/>
          </a:prstGeom>
          <a:noFill/>
        </p:spPr>
        <p:txBody>
          <a:bodyPr wrap="square" rtlCol="0">
            <a:spAutoFit/>
          </a:bodyPr>
          <a:lstStyle/>
          <a:p>
            <a:pPr algn="ctr"/>
            <a:r>
              <a:rPr lang="es-MX" sz="2400" dirty="0" smtClean="0">
                <a:solidFill>
                  <a:schemeClr val="bg1"/>
                </a:solidFill>
              </a:rPr>
              <a:t>Sept.</a:t>
            </a:r>
            <a:endParaRPr lang="es-MX" sz="2400" dirty="0">
              <a:solidFill>
                <a:schemeClr val="bg1"/>
              </a:solidFill>
            </a:endParaRPr>
          </a:p>
        </p:txBody>
      </p:sp>
      <p:sp>
        <p:nvSpPr>
          <p:cNvPr id="11" name="CuadroTexto 10"/>
          <p:cNvSpPr txBox="1"/>
          <p:nvPr/>
        </p:nvSpPr>
        <p:spPr>
          <a:xfrm>
            <a:off x="3610265" y="3472519"/>
            <a:ext cx="971179" cy="461665"/>
          </a:xfrm>
          <a:prstGeom prst="rect">
            <a:avLst/>
          </a:prstGeom>
          <a:noFill/>
        </p:spPr>
        <p:txBody>
          <a:bodyPr wrap="square" rtlCol="0">
            <a:spAutoFit/>
          </a:bodyPr>
          <a:lstStyle/>
          <a:p>
            <a:pPr algn="ctr"/>
            <a:r>
              <a:rPr lang="es-MX" sz="2400" dirty="0" smtClean="0">
                <a:solidFill>
                  <a:schemeClr val="bg1"/>
                </a:solidFill>
              </a:rPr>
              <a:t>Oct.</a:t>
            </a:r>
            <a:endParaRPr lang="es-MX" sz="2400" dirty="0">
              <a:solidFill>
                <a:schemeClr val="bg1"/>
              </a:solidFill>
            </a:endParaRPr>
          </a:p>
        </p:txBody>
      </p:sp>
      <p:sp>
        <p:nvSpPr>
          <p:cNvPr id="12" name="CuadroTexto 11"/>
          <p:cNvSpPr txBox="1"/>
          <p:nvPr/>
        </p:nvSpPr>
        <p:spPr>
          <a:xfrm>
            <a:off x="4740629" y="3472519"/>
            <a:ext cx="971179" cy="461665"/>
          </a:xfrm>
          <a:prstGeom prst="rect">
            <a:avLst/>
          </a:prstGeom>
          <a:noFill/>
        </p:spPr>
        <p:txBody>
          <a:bodyPr wrap="square" rtlCol="0">
            <a:spAutoFit/>
          </a:bodyPr>
          <a:lstStyle/>
          <a:p>
            <a:pPr algn="ctr"/>
            <a:r>
              <a:rPr lang="es-MX" sz="2400" dirty="0" smtClean="0">
                <a:solidFill>
                  <a:schemeClr val="bg1"/>
                </a:solidFill>
              </a:rPr>
              <a:t>Nov.</a:t>
            </a:r>
            <a:endParaRPr lang="es-MX" sz="2400" dirty="0">
              <a:solidFill>
                <a:schemeClr val="bg1"/>
              </a:solidFill>
            </a:endParaRPr>
          </a:p>
        </p:txBody>
      </p:sp>
      <p:sp>
        <p:nvSpPr>
          <p:cNvPr id="13" name="CuadroTexto 12"/>
          <p:cNvSpPr txBox="1"/>
          <p:nvPr/>
        </p:nvSpPr>
        <p:spPr>
          <a:xfrm>
            <a:off x="6936124" y="3472519"/>
            <a:ext cx="971179" cy="461665"/>
          </a:xfrm>
          <a:prstGeom prst="rect">
            <a:avLst/>
          </a:prstGeom>
          <a:noFill/>
        </p:spPr>
        <p:txBody>
          <a:bodyPr wrap="square" rtlCol="0">
            <a:spAutoFit/>
          </a:bodyPr>
          <a:lstStyle/>
          <a:p>
            <a:pPr algn="ctr"/>
            <a:r>
              <a:rPr lang="es-MX" sz="2400" dirty="0" smtClean="0">
                <a:solidFill>
                  <a:schemeClr val="bg1"/>
                </a:solidFill>
              </a:rPr>
              <a:t>Dic.</a:t>
            </a:r>
            <a:endParaRPr lang="es-MX" sz="2400" dirty="0">
              <a:solidFill>
                <a:schemeClr val="bg1"/>
              </a:solidFill>
            </a:endParaRPr>
          </a:p>
        </p:txBody>
      </p:sp>
      <p:sp>
        <p:nvSpPr>
          <p:cNvPr id="14" name="CuadroTexto 13"/>
          <p:cNvSpPr txBox="1"/>
          <p:nvPr/>
        </p:nvSpPr>
        <p:spPr>
          <a:xfrm>
            <a:off x="203204" y="4562010"/>
            <a:ext cx="5538745" cy="400110"/>
          </a:xfrm>
          <a:prstGeom prst="rect">
            <a:avLst/>
          </a:prstGeom>
          <a:noFill/>
          <a:ln>
            <a:solidFill>
              <a:srgbClr val="00CC00"/>
            </a:solidFill>
          </a:ln>
        </p:spPr>
        <p:txBody>
          <a:bodyPr wrap="square" rtlCol="0">
            <a:spAutoFit/>
          </a:bodyPr>
          <a:lstStyle/>
          <a:p>
            <a:pPr algn="r"/>
            <a:r>
              <a:rPr lang="es-MX" sz="2000" dirty="0" smtClean="0"/>
              <a:t>Convivencia: uso de la versión 3.2 y 3.3 </a:t>
            </a:r>
          </a:p>
        </p:txBody>
      </p:sp>
      <p:sp>
        <p:nvSpPr>
          <p:cNvPr id="15" name="CuadroTexto 14"/>
          <p:cNvSpPr txBox="1"/>
          <p:nvPr/>
        </p:nvSpPr>
        <p:spPr>
          <a:xfrm>
            <a:off x="6021613" y="4562010"/>
            <a:ext cx="2949822" cy="707886"/>
          </a:xfrm>
          <a:prstGeom prst="rect">
            <a:avLst/>
          </a:prstGeom>
          <a:noFill/>
          <a:ln>
            <a:solidFill>
              <a:srgbClr val="003366"/>
            </a:solidFill>
          </a:ln>
        </p:spPr>
        <p:txBody>
          <a:bodyPr wrap="square" rtlCol="0">
            <a:spAutoFit/>
          </a:bodyPr>
          <a:lstStyle/>
          <a:p>
            <a:r>
              <a:rPr lang="es-MX" sz="2000" dirty="0" smtClean="0"/>
              <a:t>Uso obligatorio sólo versión 3.3</a:t>
            </a:r>
            <a:endParaRPr lang="es-MX" sz="2000" dirty="0"/>
          </a:p>
        </p:txBody>
      </p:sp>
      <p:sp>
        <p:nvSpPr>
          <p:cNvPr id="16" name="CuadroTexto 15"/>
          <p:cNvSpPr txBox="1"/>
          <p:nvPr/>
        </p:nvSpPr>
        <p:spPr>
          <a:xfrm>
            <a:off x="74982" y="850343"/>
            <a:ext cx="7121995" cy="461665"/>
          </a:xfrm>
          <a:prstGeom prst="rect">
            <a:avLst/>
          </a:prstGeom>
          <a:noFill/>
        </p:spPr>
        <p:txBody>
          <a:bodyPr wrap="square" rtlCol="0">
            <a:spAutoFit/>
          </a:bodyPr>
          <a:lstStyle/>
          <a:p>
            <a:r>
              <a:rPr lang="es-MX" sz="2400" dirty="0" smtClean="0">
                <a:solidFill>
                  <a:srgbClr val="35A08E"/>
                </a:solidFill>
              </a:rPr>
              <a:t>Esquema de convivencia versión 3.2 y 3.3 de Anexo 20</a:t>
            </a:r>
            <a:endParaRPr lang="es-MX" sz="2400" dirty="0">
              <a:solidFill>
                <a:srgbClr val="35A08E"/>
              </a:solidFill>
            </a:endParaRPr>
          </a:p>
        </p:txBody>
      </p:sp>
      <p:sp>
        <p:nvSpPr>
          <p:cNvPr id="17" name="CuadroTexto 16"/>
          <p:cNvSpPr txBox="1"/>
          <p:nvPr/>
        </p:nvSpPr>
        <p:spPr>
          <a:xfrm>
            <a:off x="2808557" y="2792593"/>
            <a:ext cx="4388420" cy="523220"/>
          </a:xfrm>
          <a:prstGeom prst="rect">
            <a:avLst/>
          </a:prstGeom>
          <a:noFill/>
        </p:spPr>
        <p:txBody>
          <a:bodyPr wrap="square" rtlCol="0">
            <a:spAutoFit/>
          </a:bodyPr>
          <a:lstStyle/>
          <a:p>
            <a:pPr algn="r"/>
            <a:r>
              <a:rPr lang="es-MX" sz="2800" dirty="0" smtClean="0"/>
              <a:t>2017</a:t>
            </a:r>
            <a:endParaRPr lang="es-MX" sz="2800" dirty="0"/>
          </a:p>
        </p:txBody>
      </p:sp>
      <p:sp>
        <p:nvSpPr>
          <p:cNvPr id="18" name="Rectángulo 17"/>
          <p:cNvSpPr/>
          <p:nvPr/>
        </p:nvSpPr>
        <p:spPr>
          <a:xfrm>
            <a:off x="223695" y="1503351"/>
            <a:ext cx="8747739" cy="800219"/>
          </a:xfrm>
          <a:prstGeom prst="rect">
            <a:avLst/>
          </a:prstGeom>
        </p:spPr>
        <p:txBody>
          <a:bodyPr wrap="square">
            <a:spAutoFit/>
          </a:bodyPr>
          <a:lstStyle/>
          <a:p>
            <a:pPr marL="342900" lvl="0" indent="-342900" algn="just">
              <a:lnSpc>
                <a:spcPct val="115000"/>
              </a:lnSpc>
              <a:spcAft>
                <a:spcPts val="1000"/>
              </a:spcAft>
              <a:buFont typeface="Symbol" panose="05050102010706020507" pitchFamily="18" charset="2"/>
              <a:buChar char=""/>
            </a:pPr>
            <a:r>
              <a:rPr lang="es-MX" sz="2000" dirty="0">
                <a:ea typeface="Times New Roman" panose="02020603050405020304" pitchFamily="18" charset="0"/>
                <a:cs typeface="Calibri" panose="020F0502020204030204" pitchFamily="34" charset="0"/>
              </a:rPr>
              <a:t>Durante el periodo de transición los contribuyentes podrán emitir facturas utilizando la versión 3.2 o 3.3 del Anexo 20 de manera opcional.</a:t>
            </a:r>
            <a:endParaRPr lang="es-MX"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7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1459" y="2857645"/>
            <a:ext cx="8407019" cy="3276282"/>
          </a:xfrm>
          <a:prstGeom prst="rect">
            <a:avLst/>
          </a:prstGeom>
          <a:noFill/>
        </p:spPr>
        <p:txBody>
          <a:bodyPr wrap="square" rtlCol="0">
            <a:spAutoFit/>
          </a:bodyPr>
          <a:lstStyle/>
          <a:p>
            <a:r>
              <a:rPr lang="es-MX" sz="2400" b="1" dirty="0" smtClean="0"/>
              <a:t>Temario:</a:t>
            </a:r>
            <a:endParaRPr lang="es-MX" sz="2000" dirty="0" smtClean="0"/>
          </a:p>
          <a:p>
            <a:pPr marL="457200" indent="-457200" algn="just">
              <a:lnSpc>
                <a:spcPct val="150000"/>
              </a:lnSpc>
              <a:buFont typeface="+mj-lt"/>
              <a:buAutoNum type="arabicPeriod"/>
            </a:pPr>
            <a:r>
              <a:rPr lang="es-MX" sz="2000" dirty="0" smtClean="0"/>
              <a:t>Componentes de la factura electrónica: tecnológico y normativo</a:t>
            </a:r>
          </a:p>
          <a:p>
            <a:pPr marL="457200" indent="-457200" algn="just">
              <a:lnSpc>
                <a:spcPct val="150000"/>
              </a:lnSpc>
              <a:buFont typeface="+mj-lt"/>
              <a:buAutoNum type="arabicPeriod"/>
            </a:pPr>
            <a:r>
              <a:rPr lang="es-MX" sz="2000" dirty="0" smtClean="0"/>
              <a:t>Estructura base del CFDI:  versión 3.2 y 3.3</a:t>
            </a:r>
          </a:p>
          <a:p>
            <a:pPr marL="457200" indent="-457200" algn="just">
              <a:lnSpc>
                <a:spcPct val="150000"/>
              </a:lnSpc>
              <a:buFont typeface="+mj-lt"/>
              <a:buAutoNum type="arabicPeriod"/>
            </a:pPr>
            <a:r>
              <a:rPr lang="es-MX" sz="2000" dirty="0" smtClean="0"/>
              <a:t>Principales cambios</a:t>
            </a:r>
          </a:p>
          <a:p>
            <a:pPr marL="457200" indent="-457200" algn="just">
              <a:lnSpc>
                <a:spcPct val="150000"/>
              </a:lnSpc>
              <a:buFont typeface="+mj-lt"/>
              <a:buAutoNum type="arabicPeriod"/>
            </a:pPr>
            <a:r>
              <a:rPr lang="es-MX" sz="2000" dirty="0" smtClean="0"/>
              <a:t>Reglas de validación</a:t>
            </a:r>
          </a:p>
          <a:p>
            <a:pPr marL="457200" indent="-457200" algn="just">
              <a:lnSpc>
                <a:spcPct val="150000"/>
              </a:lnSpc>
              <a:buFont typeface="+mj-lt"/>
              <a:buAutoNum type="arabicPeriod"/>
            </a:pPr>
            <a:r>
              <a:rPr lang="es-MX" sz="2000" dirty="0" smtClean="0"/>
              <a:t>Representación impresa</a:t>
            </a:r>
          </a:p>
          <a:p>
            <a:pPr marL="457200" indent="-457200" algn="just">
              <a:lnSpc>
                <a:spcPct val="150000"/>
              </a:lnSpc>
              <a:buFont typeface="+mj-lt"/>
              <a:buAutoNum type="arabicPeriod"/>
            </a:pPr>
            <a:r>
              <a:rPr lang="es-MX" sz="2000" dirty="0"/>
              <a:t>Esquema de convivencia versión 3.2 y 3.3 de Anexo </a:t>
            </a:r>
            <a:r>
              <a:rPr lang="es-MX" sz="2000" dirty="0" smtClean="0"/>
              <a:t>20</a:t>
            </a:r>
            <a:endParaRPr lang="es-MX" sz="2000" dirty="0"/>
          </a:p>
        </p:txBody>
      </p:sp>
      <p:sp>
        <p:nvSpPr>
          <p:cNvPr id="3" name="CuadroTexto 2"/>
          <p:cNvSpPr txBox="1"/>
          <p:nvPr/>
        </p:nvSpPr>
        <p:spPr>
          <a:xfrm>
            <a:off x="527584" y="899130"/>
            <a:ext cx="8407019" cy="1692771"/>
          </a:xfrm>
          <a:prstGeom prst="rect">
            <a:avLst/>
          </a:prstGeom>
          <a:noFill/>
        </p:spPr>
        <p:txBody>
          <a:bodyPr wrap="square" rtlCol="0">
            <a:spAutoFit/>
          </a:bodyPr>
          <a:lstStyle/>
          <a:p>
            <a:r>
              <a:rPr lang="es-MX" sz="2400" b="1" dirty="0" smtClean="0"/>
              <a:t>Objetivo:</a:t>
            </a:r>
          </a:p>
          <a:p>
            <a:pPr algn="ctr"/>
            <a:endParaRPr lang="es-MX" sz="2000" dirty="0" smtClean="0"/>
          </a:p>
          <a:p>
            <a:pPr algn="just"/>
            <a:r>
              <a:rPr lang="es-MX" sz="2000" dirty="0" smtClean="0"/>
              <a:t>Al término de la sesión el participante conocerá los cambios más relevantes de la factura electrónica que entrarán en vigor de manera opcional a partir del 1 de julio del 2017.</a:t>
            </a:r>
            <a:endParaRPr lang="es-MX" sz="2000" dirty="0"/>
          </a:p>
        </p:txBody>
      </p:sp>
    </p:spTree>
    <p:extLst>
      <p:ext uri="{BB962C8B-B14F-4D97-AF65-F5344CB8AC3E}">
        <p14:creationId xmlns:p14="http://schemas.microsoft.com/office/powerpoint/2010/main" val="3102096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717550" y="2442308"/>
            <a:ext cx="7772400" cy="515938"/>
          </a:xfrm>
          <a:prstGeom prst="rect">
            <a:avLst/>
          </a:prstGeom>
        </p:spPr>
        <p:txBody>
          <a:bodyPr/>
          <a:lstStyle/>
          <a:p>
            <a:r>
              <a:rPr lang="es-ES" sz="4000" b="1" i="1" dirty="0" smtClean="0">
                <a:solidFill>
                  <a:schemeClr val="tx1">
                    <a:lumMod val="65000"/>
                    <a:lumOff val="35000"/>
                  </a:schemeClr>
                </a:solidFill>
              </a:rPr>
              <a:t>Factura Electrónica</a:t>
            </a:r>
            <a:br>
              <a:rPr lang="es-ES" sz="4000" b="1" i="1" dirty="0" smtClean="0">
                <a:solidFill>
                  <a:schemeClr val="tx1">
                    <a:lumMod val="65000"/>
                    <a:lumOff val="35000"/>
                  </a:schemeClr>
                </a:solidFill>
              </a:rPr>
            </a:br>
            <a:r>
              <a:rPr lang="es-ES" sz="2800" i="1" dirty="0" smtClean="0">
                <a:solidFill>
                  <a:schemeClr val="tx1">
                    <a:lumMod val="65000"/>
                    <a:lumOff val="35000"/>
                  </a:schemeClr>
                </a:solidFill>
              </a:rPr>
              <a:t>Anexo 20</a:t>
            </a:r>
            <a:endParaRPr lang="es-ES" sz="4000" i="1" dirty="0">
              <a:solidFill>
                <a:schemeClr val="tx1">
                  <a:lumMod val="65000"/>
                  <a:lumOff val="35000"/>
                </a:schemeClr>
              </a:solidFill>
            </a:endParaRPr>
          </a:p>
        </p:txBody>
      </p:sp>
      <p:sp>
        <p:nvSpPr>
          <p:cNvPr id="3" name="CuadroTexto 2"/>
          <p:cNvSpPr txBox="1"/>
          <p:nvPr/>
        </p:nvSpPr>
        <p:spPr>
          <a:xfrm>
            <a:off x="3505200" y="4432300"/>
            <a:ext cx="2197100" cy="338554"/>
          </a:xfrm>
          <a:prstGeom prst="rect">
            <a:avLst/>
          </a:prstGeom>
          <a:noFill/>
        </p:spPr>
        <p:txBody>
          <a:bodyPr wrap="square" rtlCol="0">
            <a:spAutoFit/>
          </a:bodyPr>
          <a:lstStyle/>
          <a:p>
            <a:pPr algn="ctr"/>
            <a:r>
              <a:rPr lang="es-MX" sz="1600" i="1" dirty="0" smtClean="0">
                <a:solidFill>
                  <a:schemeClr val="accent5">
                    <a:lumMod val="75000"/>
                  </a:schemeClr>
                </a:solidFill>
              </a:rPr>
              <a:t>Junio 2017</a:t>
            </a:r>
            <a:endParaRPr lang="x-none" sz="1600" i="1" dirty="0">
              <a:solidFill>
                <a:schemeClr val="accent5">
                  <a:lumMod val="75000"/>
                </a:schemeClr>
              </a:solidFill>
            </a:endParaRPr>
          </a:p>
        </p:txBody>
      </p:sp>
    </p:spTree>
    <p:extLst>
      <p:ext uri="{BB962C8B-B14F-4D97-AF65-F5344CB8AC3E}">
        <p14:creationId xmlns:p14="http://schemas.microsoft.com/office/powerpoint/2010/main" val="176371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heurón 39"/>
          <p:cNvSpPr/>
          <p:nvPr/>
        </p:nvSpPr>
        <p:spPr>
          <a:xfrm flipH="1">
            <a:off x="4631134" y="460452"/>
            <a:ext cx="2040526" cy="2040526"/>
          </a:xfrm>
          <a:prstGeom prst="chevron">
            <a:avLst/>
          </a:prstGeom>
          <a:solidFill>
            <a:schemeClr val="bg1">
              <a:lumMod val="85000"/>
              <a:alpha val="1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7" name="1 Título"/>
          <p:cNvSpPr txBox="1">
            <a:spLocks/>
          </p:cNvSpPr>
          <p:nvPr/>
        </p:nvSpPr>
        <p:spPr>
          <a:xfrm>
            <a:off x="2428607" y="3010"/>
            <a:ext cx="6120680" cy="430887"/>
          </a:xfrm>
          <a:prstGeom prst="rect">
            <a:avLst/>
          </a:prstGeom>
          <a:noFill/>
        </p:spPr>
        <p:txBody>
          <a:bodyPr wrap="square" rtlCol="0">
            <a:spAutoFit/>
          </a:bodyPr>
          <a:lstStyle>
            <a:defPPr>
              <a:defRPr lang="es-ES"/>
            </a:defPPr>
            <a:lvl1pPr lvl="0" algn="r">
              <a:defRPr sz="2200" b="1">
                <a:solidFill>
                  <a:schemeClr val="bg1"/>
                </a:solidFill>
              </a:defRPr>
            </a:lvl1pPr>
          </a:lstStyle>
          <a:p>
            <a:r>
              <a:rPr lang="es-MX" dirty="0" smtClean="0"/>
              <a:t>Conceptos</a:t>
            </a:r>
            <a:endParaRPr lang="es-MX" dirty="0"/>
          </a:p>
        </p:txBody>
      </p:sp>
      <p:sp>
        <p:nvSpPr>
          <p:cNvPr id="8" name="6 Rectángulo"/>
          <p:cNvSpPr/>
          <p:nvPr/>
        </p:nvSpPr>
        <p:spPr>
          <a:xfrm>
            <a:off x="22053" y="2220288"/>
            <a:ext cx="4644008" cy="522152"/>
          </a:xfrm>
          <a:prstGeom prst="rect">
            <a:avLst/>
          </a:prstGeom>
          <a:solidFill>
            <a:schemeClr val="tx1">
              <a:lumMod val="50000"/>
              <a:lumOff val="50000"/>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s-MX" sz="2400" b="1" dirty="0">
              <a:solidFill>
                <a:srgbClr val="A4C200"/>
              </a:solidFill>
            </a:endParaRPr>
          </a:p>
        </p:txBody>
      </p:sp>
      <p:sp>
        <p:nvSpPr>
          <p:cNvPr id="10" name="11 Rectángulo"/>
          <p:cNvSpPr/>
          <p:nvPr/>
        </p:nvSpPr>
        <p:spPr>
          <a:xfrm>
            <a:off x="541402" y="2262876"/>
            <a:ext cx="3339440" cy="461665"/>
          </a:xfrm>
          <a:prstGeom prst="rect">
            <a:avLst/>
          </a:prstGeom>
        </p:spPr>
        <p:txBody>
          <a:bodyPr wrap="none">
            <a:spAutoFit/>
          </a:bodyPr>
          <a:lstStyle/>
          <a:p>
            <a:pPr marL="177800" indent="-177800" algn="just"/>
            <a:r>
              <a:rPr lang="es-MX" sz="2400" b="1" i="1" dirty="0" smtClean="0">
                <a:solidFill>
                  <a:schemeClr val="bg1"/>
                </a:solidFill>
              </a:rPr>
              <a:t>Componente tecnológico</a:t>
            </a:r>
            <a:endParaRPr lang="es-MX" sz="2400" b="1" i="1" dirty="0">
              <a:solidFill>
                <a:schemeClr val="bg1"/>
              </a:solidFill>
            </a:endParaRPr>
          </a:p>
        </p:txBody>
      </p:sp>
      <p:sp>
        <p:nvSpPr>
          <p:cNvPr id="3" name="CuadroTexto 2"/>
          <p:cNvSpPr txBox="1"/>
          <p:nvPr/>
        </p:nvSpPr>
        <p:spPr>
          <a:xfrm>
            <a:off x="1959481" y="1056283"/>
            <a:ext cx="2786744" cy="646331"/>
          </a:xfrm>
          <a:prstGeom prst="rect">
            <a:avLst/>
          </a:prstGeom>
          <a:noFill/>
        </p:spPr>
        <p:txBody>
          <a:bodyPr wrap="square" rtlCol="0">
            <a:spAutoFit/>
          </a:bodyPr>
          <a:lstStyle/>
          <a:p>
            <a:pPr algn="ctr"/>
            <a:r>
              <a:rPr lang="es-MX" b="1" dirty="0" smtClean="0"/>
              <a:t>Componentes de la factura electrónica:</a:t>
            </a:r>
            <a:endParaRPr lang="x-none" b="1" dirty="0"/>
          </a:p>
        </p:txBody>
      </p:sp>
      <p:sp>
        <p:nvSpPr>
          <p:cNvPr id="25" name="CuadroTexto 24"/>
          <p:cNvSpPr txBox="1"/>
          <p:nvPr/>
        </p:nvSpPr>
        <p:spPr>
          <a:xfrm>
            <a:off x="5723967" y="813236"/>
            <a:ext cx="2124000" cy="369332"/>
          </a:xfrm>
          <a:prstGeom prst="rect">
            <a:avLst/>
          </a:prstGeom>
          <a:noFill/>
        </p:spPr>
        <p:txBody>
          <a:bodyPr wrap="square" rtlCol="0">
            <a:spAutoFit/>
          </a:bodyPr>
          <a:lstStyle/>
          <a:p>
            <a:r>
              <a:rPr lang="es-MX" b="1" dirty="0" smtClean="0">
                <a:solidFill>
                  <a:schemeClr val="tx1">
                    <a:lumMod val="65000"/>
                    <a:lumOff val="35000"/>
                  </a:schemeClr>
                </a:solidFill>
              </a:rPr>
              <a:t>Tecnológico</a:t>
            </a:r>
            <a:endParaRPr lang="x-none" b="1" dirty="0">
              <a:solidFill>
                <a:schemeClr val="tx1">
                  <a:lumMod val="65000"/>
                  <a:lumOff val="35000"/>
                </a:schemeClr>
              </a:solidFill>
            </a:endParaRPr>
          </a:p>
        </p:txBody>
      </p:sp>
      <p:sp>
        <p:nvSpPr>
          <p:cNvPr id="26" name="CuadroTexto 25"/>
          <p:cNvSpPr txBox="1"/>
          <p:nvPr/>
        </p:nvSpPr>
        <p:spPr>
          <a:xfrm>
            <a:off x="5753559" y="1756183"/>
            <a:ext cx="2124000" cy="369332"/>
          </a:xfrm>
          <a:prstGeom prst="rect">
            <a:avLst/>
          </a:prstGeom>
          <a:noFill/>
        </p:spPr>
        <p:txBody>
          <a:bodyPr wrap="square" rtlCol="0">
            <a:spAutoFit/>
          </a:bodyPr>
          <a:lstStyle/>
          <a:p>
            <a:r>
              <a:rPr lang="es-MX" b="1" dirty="0" smtClean="0">
                <a:solidFill>
                  <a:schemeClr val="tx1">
                    <a:lumMod val="65000"/>
                    <a:lumOff val="35000"/>
                  </a:schemeClr>
                </a:solidFill>
              </a:rPr>
              <a:t>Normativo (CFF) </a:t>
            </a:r>
            <a:endParaRPr lang="x-none" b="1" dirty="0">
              <a:solidFill>
                <a:schemeClr val="tx1">
                  <a:lumMod val="65000"/>
                  <a:lumOff val="35000"/>
                </a:schemeClr>
              </a:solidFill>
            </a:endParaRPr>
          </a:p>
        </p:txBody>
      </p:sp>
      <p:sp>
        <p:nvSpPr>
          <p:cNvPr id="27" name="6 Rectángulo"/>
          <p:cNvSpPr/>
          <p:nvPr/>
        </p:nvSpPr>
        <p:spPr>
          <a:xfrm>
            <a:off x="4597529" y="2387803"/>
            <a:ext cx="2406555" cy="366274"/>
          </a:xfrm>
          <a:prstGeom prst="rect">
            <a:avLst/>
          </a:prstGeom>
          <a:solidFill>
            <a:srgbClr val="87C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s-MX" sz="2400" b="1" dirty="0" smtClean="0">
                <a:solidFill>
                  <a:schemeClr val="bg1"/>
                </a:solidFill>
              </a:rPr>
              <a:t>Anexo 20</a:t>
            </a:r>
            <a:endParaRPr lang="es-MX" sz="2400" b="1" dirty="0">
              <a:solidFill>
                <a:schemeClr val="bg1"/>
              </a:solidFill>
            </a:endParaRPr>
          </a:p>
        </p:txBody>
      </p:sp>
      <p:sp>
        <p:nvSpPr>
          <p:cNvPr id="4" name="CuadroTexto 3"/>
          <p:cNvSpPr txBox="1"/>
          <p:nvPr/>
        </p:nvSpPr>
        <p:spPr>
          <a:xfrm>
            <a:off x="5166678" y="578534"/>
            <a:ext cx="749107" cy="830997"/>
          </a:xfrm>
          <a:prstGeom prst="rect">
            <a:avLst/>
          </a:prstGeom>
          <a:noFill/>
        </p:spPr>
        <p:txBody>
          <a:bodyPr wrap="square" rtlCol="0">
            <a:spAutoFit/>
          </a:bodyPr>
          <a:lstStyle/>
          <a:p>
            <a:r>
              <a:rPr lang="es-MX" sz="4800" b="1" dirty="0" smtClean="0">
                <a:gradFill flip="none" rotWithShape="1">
                  <a:gsLst>
                    <a:gs pos="0">
                      <a:srgbClr val="86C17D">
                        <a:shade val="30000"/>
                        <a:satMod val="115000"/>
                      </a:srgbClr>
                    </a:gs>
                    <a:gs pos="50000">
                      <a:srgbClr val="86C17D">
                        <a:shade val="67500"/>
                        <a:satMod val="115000"/>
                      </a:srgbClr>
                    </a:gs>
                    <a:gs pos="100000">
                      <a:srgbClr val="86C17D">
                        <a:shade val="100000"/>
                        <a:satMod val="115000"/>
                      </a:srgbClr>
                    </a:gs>
                  </a:gsLst>
                  <a:lin ang="2700000" scaled="1"/>
                  <a:tileRect/>
                </a:gradFill>
                <a:latin typeface="Century Gothic" panose="020B0502020202020204" pitchFamily="34" charset="0"/>
              </a:rPr>
              <a:t>1</a:t>
            </a:r>
            <a:endParaRPr lang="x-none" sz="4800" b="1" dirty="0">
              <a:gradFill flip="none" rotWithShape="1">
                <a:gsLst>
                  <a:gs pos="0">
                    <a:srgbClr val="86C17D">
                      <a:shade val="30000"/>
                      <a:satMod val="115000"/>
                    </a:srgbClr>
                  </a:gs>
                  <a:gs pos="50000">
                    <a:srgbClr val="86C17D">
                      <a:shade val="67500"/>
                      <a:satMod val="115000"/>
                    </a:srgbClr>
                  </a:gs>
                  <a:gs pos="100000">
                    <a:srgbClr val="86C17D">
                      <a:shade val="100000"/>
                      <a:satMod val="115000"/>
                    </a:srgbClr>
                  </a:gs>
                </a:gsLst>
                <a:lin ang="2700000" scaled="1"/>
                <a:tileRect/>
              </a:gradFill>
              <a:latin typeface="Century Gothic" panose="020B0502020202020204" pitchFamily="34" charset="0"/>
            </a:endParaRPr>
          </a:p>
        </p:txBody>
      </p:sp>
      <p:sp>
        <p:nvSpPr>
          <p:cNvPr id="39" name="CuadroTexto 38"/>
          <p:cNvSpPr txBox="1"/>
          <p:nvPr/>
        </p:nvSpPr>
        <p:spPr>
          <a:xfrm>
            <a:off x="5181192" y="1530057"/>
            <a:ext cx="749107" cy="830997"/>
          </a:xfrm>
          <a:prstGeom prst="rect">
            <a:avLst/>
          </a:prstGeom>
          <a:noFill/>
        </p:spPr>
        <p:txBody>
          <a:bodyPr wrap="square" rtlCol="0">
            <a:spAutoFit/>
          </a:bodyPr>
          <a:lstStyle/>
          <a:p>
            <a:r>
              <a:rPr lang="es-MX" sz="4800" b="1" dirty="0">
                <a:gradFill flip="none" rotWithShape="1">
                  <a:gsLst>
                    <a:gs pos="0">
                      <a:srgbClr val="0F506B">
                        <a:shade val="30000"/>
                        <a:satMod val="115000"/>
                      </a:srgbClr>
                    </a:gs>
                    <a:gs pos="50000">
                      <a:srgbClr val="0F506B">
                        <a:shade val="67500"/>
                        <a:satMod val="115000"/>
                      </a:srgbClr>
                    </a:gs>
                    <a:gs pos="100000">
                      <a:srgbClr val="0F506B">
                        <a:shade val="100000"/>
                        <a:satMod val="115000"/>
                      </a:srgbClr>
                    </a:gs>
                  </a:gsLst>
                  <a:lin ang="2700000" scaled="1"/>
                  <a:tileRect/>
                </a:gradFill>
                <a:latin typeface="Century Gothic" panose="020B0502020202020204" pitchFamily="34" charset="0"/>
              </a:rPr>
              <a:t>2</a:t>
            </a:r>
            <a:endParaRPr lang="x-none" sz="4800" b="1" dirty="0">
              <a:gradFill flip="none" rotWithShape="1">
                <a:gsLst>
                  <a:gs pos="0">
                    <a:srgbClr val="0F506B">
                      <a:shade val="30000"/>
                      <a:satMod val="115000"/>
                    </a:srgbClr>
                  </a:gs>
                  <a:gs pos="50000">
                    <a:srgbClr val="0F506B">
                      <a:shade val="67500"/>
                      <a:satMod val="115000"/>
                    </a:srgbClr>
                  </a:gs>
                  <a:gs pos="100000">
                    <a:srgbClr val="0F506B">
                      <a:shade val="100000"/>
                      <a:satMod val="115000"/>
                    </a:srgbClr>
                  </a:gs>
                </a:gsLst>
                <a:lin ang="2700000" scaled="1"/>
                <a:tileRect/>
              </a:gradFill>
              <a:latin typeface="Century Gothic" panose="020B0502020202020204" pitchFamily="34" charset="0"/>
            </a:endParaRPr>
          </a:p>
        </p:txBody>
      </p:sp>
      <p:sp>
        <p:nvSpPr>
          <p:cNvPr id="41" name="Rectángulo 40"/>
          <p:cNvSpPr/>
          <p:nvPr/>
        </p:nvSpPr>
        <p:spPr>
          <a:xfrm>
            <a:off x="1900083" y="1627036"/>
            <a:ext cx="2772000" cy="36000"/>
          </a:xfrm>
          <a:prstGeom prst="rect">
            <a:avLst/>
          </a:prstGeom>
          <a:solidFill>
            <a:srgbClr val="0056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42" name="Elipse 41"/>
          <p:cNvSpPr/>
          <p:nvPr/>
        </p:nvSpPr>
        <p:spPr>
          <a:xfrm>
            <a:off x="3994305" y="2236572"/>
            <a:ext cx="504000" cy="504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43" name="Imagen 42"/>
          <p:cNvPicPr>
            <a:picLocks noChangeAspect="1"/>
          </p:cNvPicPr>
          <p:nvPr/>
        </p:nvPicPr>
        <p:blipFill rotWithShape="1">
          <a:blip r:embed="rId2">
            <a:extLst>
              <a:ext uri="{BEBA8EAE-BF5A-486C-A8C5-ECC9F3942E4B}">
                <a14:imgProps xmlns:a14="http://schemas.microsoft.com/office/drawing/2010/main">
                  <a14:imgLayer r:embed="rId3">
                    <a14:imgEffect>
                      <a14:backgroundRemoval t="9922" b="94517" l="9855" r="95800">
                        <a14:foregroundMark x1="82068" y1="60574" x2="82068" y2="60574"/>
                        <a14:foregroundMark x1="82229" y1="42820" x2="82229" y2="42820"/>
                        <a14:foregroundMark x1="82553" y1="28721" x2="82553" y2="28721"/>
                        <a14:foregroundMark x1="83037" y1="13316" x2="83037" y2="13316"/>
                        <a14:foregroundMark x1="47011" y1="86423" x2="47011" y2="86423"/>
                      </a14:backgroundRemoval>
                    </a14:imgEffect>
                  </a14:imgLayer>
                </a14:imgProps>
              </a:ext>
            </a:extLst>
          </a:blip>
          <a:srcRect l="5797" t="16250" r="27684"/>
          <a:stretch/>
        </p:blipFill>
        <p:spPr>
          <a:xfrm>
            <a:off x="4048125" y="2342639"/>
            <a:ext cx="395288" cy="307937"/>
          </a:xfrm>
          <a:prstGeom prst="rect">
            <a:avLst/>
          </a:prstGeom>
        </p:spPr>
      </p:pic>
      <p:sp>
        <p:nvSpPr>
          <p:cNvPr id="32" name="Rectángulo 31"/>
          <p:cNvSpPr/>
          <p:nvPr/>
        </p:nvSpPr>
        <p:spPr>
          <a:xfrm rot="16200000">
            <a:off x="3153304" y="634234"/>
            <a:ext cx="2936083" cy="8551832"/>
          </a:xfrm>
          <a:prstGeom prst="rect">
            <a:avLst/>
          </a:prstGeom>
          <a:gradFill flip="none" rotWithShape="1">
            <a:gsLst>
              <a:gs pos="100000">
                <a:schemeClr val="bg1">
                  <a:lumMod val="85000"/>
                </a:schemeClr>
              </a:gs>
              <a:gs pos="50000">
                <a:schemeClr val="bg1"/>
              </a:gs>
              <a:gs pos="0">
                <a:schemeClr val="bg1"/>
              </a:gs>
            </a:gsLst>
            <a:path path="circle">
              <a:fillToRect l="50000" t="50000" r="50000" b="50000"/>
            </a:path>
            <a:tileRect/>
          </a:gradFill>
          <a:ln w="38100">
            <a:noFill/>
            <a:round/>
            <a:headEnd/>
            <a:tailEnd/>
          </a:ln>
        </p:spPr>
        <p:txBody>
          <a:bodyPr/>
          <a:lstStyle/>
          <a:p>
            <a:pPr algn="ctr"/>
            <a:endParaRPr lang="es-419" sz="1089">
              <a:ln>
                <a:solidFill>
                  <a:srgbClr val="FFFFFF"/>
                </a:solidFill>
              </a:ln>
              <a:solidFill>
                <a:srgbClr val="000000"/>
              </a:solidFill>
              <a:ea typeface="MS PGothic" charset="0"/>
            </a:endParaRPr>
          </a:p>
        </p:txBody>
      </p:sp>
      <p:pic>
        <p:nvPicPr>
          <p:cNvPr id="33"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20"/>
          <a:stretch/>
        </p:blipFill>
        <p:spPr bwMode="auto">
          <a:xfrm>
            <a:off x="1603005" y="3958580"/>
            <a:ext cx="876245" cy="103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Imagen 33"/>
          <p:cNvPicPr>
            <a:picLocks noChangeAspect="1"/>
          </p:cNvPicPr>
          <p:nvPr/>
        </p:nvPicPr>
        <p:blipFill>
          <a:blip r:embed="rId5">
            <a:grayscl/>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068901" y="3958580"/>
            <a:ext cx="1683745" cy="1518136"/>
          </a:xfrm>
          <a:prstGeom prst="rect">
            <a:avLst/>
          </a:prstGeom>
        </p:spPr>
      </p:pic>
      <p:sp>
        <p:nvSpPr>
          <p:cNvPr id="35" name="Rectángulo 34"/>
          <p:cNvSpPr/>
          <p:nvPr/>
        </p:nvSpPr>
        <p:spPr>
          <a:xfrm>
            <a:off x="855428" y="5417479"/>
            <a:ext cx="2832084" cy="284145"/>
          </a:xfrm>
          <a:prstGeom prst="rect">
            <a:avLst/>
          </a:prstGeom>
        </p:spPr>
        <p:txBody>
          <a:bodyPr wrap="none">
            <a:spAutoFit/>
          </a:bodyPr>
          <a:lstStyle/>
          <a:p>
            <a:pPr algn="ctr"/>
            <a:r>
              <a:rPr lang="es-MX" sz="1814" b="1" i="1" dirty="0" smtClean="0">
                <a:solidFill>
                  <a:srgbClr val="C00000"/>
                </a:solidFill>
                <a:latin typeface="Calibri" panose="020F0502020204030204" pitchFamily="34" charset="0"/>
                <a:ea typeface="Calibri" panose="020F0502020204030204" pitchFamily="34" charset="0"/>
              </a:rPr>
              <a:t>Anexo 20 - Estándar tecnológico </a:t>
            </a:r>
            <a:endParaRPr lang="es-MX" sz="1814" b="1" i="1" dirty="0">
              <a:solidFill>
                <a:srgbClr val="C00000"/>
              </a:solidFill>
              <a:latin typeface="Calibri" panose="020F0502020204030204" pitchFamily="34" charset="0"/>
              <a:ea typeface="Calibri" panose="020F0502020204030204" pitchFamily="34" charset="0"/>
            </a:endParaRPr>
          </a:p>
        </p:txBody>
      </p:sp>
      <p:sp>
        <p:nvSpPr>
          <p:cNvPr id="36" name="34 CuadroTexto"/>
          <p:cNvSpPr txBox="1"/>
          <p:nvPr/>
        </p:nvSpPr>
        <p:spPr>
          <a:xfrm>
            <a:off x="5045599" y="3374562"/>
            <a:ext cx="3779224" cy="2839239"/>
          </a:xfrm>
          <a:prstGeom prst="rect">
            <a:avLst/>
          </a:prstGeom>
          <a:noFill/>
          <a:ln>
            <a:noFill/>
          </a:ln>
        </p:spPr>
        <p:txBody>
          <a:bodyPr wrap="square" rtlCol="0">
            <a:spAutoFit/>
          </a:bodyPr>
          <a:lstStyle>
            <a:defPPr>
              <a:defRPr lang="es-MX"/>
            </a:defPPr>
          </a:lstStyle>
          <a:p>
            <a:pPr marL="0" lvl="2">
              <a:lnSpc>
                <a:spcPct val="150000"/>
              </a:lnSpc>
            </a:pPr>
            <a:r>
              <a:rPr lang="es-MX" sz="1700" dirty="0" smtClean="0">
                <a:latin typeface="+mj-lt"/>
              </a:rPr>
              <a:t>Documento </a:t>
            </a:r>
            <a:r>
              <a:rPr lang="es-MX" sz="1700" dirty="0">
                <a:latin typeface="+mj-lt"/>
              </a:rPr>
              <a:t>técnico que </a:t>
            </a:r>
            <a:r>
              <a:rPr lang="es-MX" sz="1700" b="1" dirty="0">
                <a:latin typeface="+mj-lt"/>
              </a:rPr>
              <a:t>específica la estructura, forma y sintaxis </a:t>
            </a:r>
            <a:r>
              <a:rPr lang="es-MX" sz="1700" dirty="0">
                <a:latin typeface="+mj-lt"/>
              </a:rPr>
              <a:t>que deben </a:t>
            </a:r>
            <a:r>
              <a:rPr lang="es-MX" sz="1700" b="1" dirty="0">
                <a:latin typeface="+mj-lt"/>
              </a:rPr>
              <a:t>de</a:t>
            </a:r>
            <a:r>
              <a:rPr lang="es-MX" sz="1700" dirty="0">
                <a:latin typeface="+mj-lt"/>
              </a:rPr>
              <a:t> contener </a:t>
            </a:r>
            <a:r>
              <a:rPr lang="es-MX" sz="1700" b="1" dirty="0">
                <a:latin typeface="+mj-lt"/>
              </a:rPr>
              <a:t>los CFDI </a:t>
            </a:r>
            <a:r>
              <a:rPr lang="es-MX" sz="1700" dirty="0">
                <a:latin typeface="+mj-lt"/>
              </a:rPr>
              <a:t>que expidan los </a:t>
            </a:r>
            <a:r>
              <a:rPr lang="es-MX" sz="1700" dirty="0" smtClean="0">
                <a:latin typeface="+mj-lt"/>
              </a:rPr>
              <a:t>contribuyentes, </a:t>
            </a:r>
            <a:r>
              <a:rPr lang="es-MX" sz="1700" dirty="0">
                <a:latin typeface="+mj-lt"/>
              </a:rPr>
              <a:t>lo cual permite que la información se organice mediante etiquetas de manera estructurada en el  </a:t>
            </a:r>
            <a:r>
              <a:rPr lang="es-MX" sz="1700" dirty="0" smtClean="0">
                <a:latin typeface="+mj-lt"/>
              </a:rPr>
              <a:t>comprobante.</a:t>
            </a:r>
            <a:endParaRPr lang="es-MX" sz="1700" dirty="0">
              <a:latin typeface="+mj-lt"/>
            </a:endParaRPr>
          </a:p>
        </p:txBody>
      </p:sp>
    </p:spTree>
    <p:extLst>
      <p:ext uri="{BB962C8B-B14F-4D97-AF65-F5344CB8AC3E}">
        <p14:creationId xmlns:p14="http://schemas.microsoft.com/office/powerpoint/2010/main" val="3904248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redondeado"/>
          <p:cNvSpPr/>
          <p:nvPr/>
        </p:nvSpPr>
        <p:spPr>
          <a:xfrm>
            <a:off x="292333" y="2809218"/>
            <a:ext cx="1224136" cy="792088"/>
          </a:xfrm>
          <a:prstGeom prst="roundRect">
            <a:avLst/>
          </a:prstGeom>
          <a:gradFill flip="none" rotWithShape="1">
            <a:gsLst>
              <a:gs pos="100000">
                <a:schemeClr val="bg1">
                  <a:lumMod val="65000"/>
                </a:schemeClr>
              </a:gs>
              <a:gs pos="51000">
                <a:schemeClr val="bg1">
                  <a:lumMod val="85000"/>
                </a:schemeClr>
              </a:gs>
              <a:gs pos="11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2 Rectángulo"/>
          <p:cNvSpPr/>
          <p:nvPr/>
        </p:nvSpPr>
        <p:spPr>
          <a:xfrm>
            <a:off x="1336449" y="4890473"/>
            <a:ext cx="3141577" cy="3600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lgn="just"/>
            <a:r>
              <a:rPr lang="es-MX" sz="1700" dirty="0" smtClean="0">
                <a:solidFill>
                  <a:schemeClr val="tx1"/>
                </a:solidFill>
                <a:latin typeface="+mj-lt"/>
              </a:rPr>
              <a:t>3. Se determina el proceso de cancelación.</a:t>
            </a:r>
            <a:endParaRPr lang="es-MX" sz="1700" dirty="0">
              <a:solidFill>
                <a:schemeClr val="tx1"/>
              </a:solidFill>
              <a:latin typeface="+mj-lt"/>
            </a:endParaRPr>
          </a:p>
        </p:txBody>
      </p:sp>
      <p:sp>
        <p:nvSpPr>
          <p:cNvPr id="7" name="1 Título"/>
          <p:cNvSpPr txBox="1">
            <a:spLocks/>
          </p:cNvSpPr>
          <p:nvPr/>
        </p:nvSpPr>
        <p:spPr>
          <a:xfrm>
            <a:off x="2428607" y="3010"/>
            <a:ext cx="6120680" cy="430887"/>
          </a:xfrm>
          <a:prstGeom prst="rect">
            <a:avLst/>
          </a:prstGeom>
          <a:noFill/>
        </p:spPr>
        <p:txBody>
          <a:bodyPr wrap="square" rtlCol="0">
            <a:spAutoFit/>
          </a:bodyPr>
          <a:lstStyle>
            <a:defPPr>
              <a:defRPr lang="es-ES"/>
            </a:defPPr>
            <a:lvl1pPr lvl="0" algn="r">
              <a:defRPr sz="2200" b="1">
                <a:solidFill>
                  <a:schemeClr val="bg1"/>
                </a:solidFill>
              </a:defRPr>
            </a:lvl1pPr>
          </a:lstStyle>
          <a:p>
            <a:r>
              <a:rPr lang="es-MX" dirty="0" smtClean="0"/>
              <a:t>Conceptos</a:t>
            </a:r>
            <a:endParaRPr lang="es-MX" dirty="0"/>
          </a:p>
        </p:txBody>
      </p:sp>
      <p:sp>
        <p:nvSpPr>
          <p:cNvPr id="8" name="6 Rectángulo"/>
          <p:cNvSpPr/>
          <p:nvPr/>
        </p:nvSpPr>
        <p:spPr>
          <a:xfrm>
            <a:off x="189336" y="1260977"/>
            <a:ext cx="4644008" cy="522152"/>
          </a:xfrm>
          <a:prstGeom prst="rect">
            <a:avLst/>
          </a:prstGeom>
          <a:solidFill>
            <a:schemeClr val="tx1">
              <a:lumMod val="50000"/>
              <a:lumOff val="50000"/>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s-MX" sz="2400" b="1" dirty="0">
              <a:solidFill>
                <a:srgbClr val="A4C200"/>
              </a:solidFill>
            </a:endParaRPr>
          </a:p>
        </p:txBody>
      </p:sp>
      <p:sp>
        <p:nvSpPr>
          <p:cNvPr id="9" name="8 Rectángulo redondeado"/>
          <p:cNvSpPr/>
          <p:nvPr/>
        </p:nvSpPr>
        <p:spPr>
          <a:xfrm>
            <a:off x="292333" y="3712808"/>
            <a:ext cx="1224136" cy="792088"/>
          </a:xfrm>
          <a:prstGeom prst="roundRect">
            <a:avLst/>
          </a:prstGeom>
          <a:gradFill flip="none" rotWithShape="1">
            <a:gsLst>
              <a:gs pos="100000">
                <a:schemeClr val="bg1">
                  <a:lumMod val="65000"/>
                </a:schemeClr>
              </a:gs>
              <a:gs pos="51000">
                <a:schemeClr val="bg1">
                  <a:lumMod val="85000"/>
                </a:schemeClr>
              </a:gs>
              <a:gs pos="11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11 Rectángulo"/>
          <p:cNvSpPr/>
          <p:nvPr/>
        </p:nvSpPr>
        <p:spPr>
          <a:xfrm>
            <a:off x="708685" y="1303565"/>
            <a:ext cx="3339440" cy="461665"/>
          </a:xfrm>
          <a:prstGeom prst="rect">
            <a:avLst/>
          </a:prstGeom>
        </p:spPr>
        <p:txBody>
          <a:bodyPr wrap="none">
            <a:spAutoFit/>
          </a:bodyPr>
          <a:lstStyle/>
          <a:p>
            <a:pPr marL="177800" indent="-177800" algn="just"/>
            <a:r>
              <a:rPr lang="es-MX" sz="2400" b="1" i="1" dirty="0" smtClean="0">
                <a:solidFill>
                  <a:schemeClr val="bg1"/>
                </a:solidFill>
              </a:rPr>
              <a:t>Componente tecnológico</a:t>
            </a:r>
            <a:endParaRPr lang="es-MX" sz="2400" b="1" i="1" dirty="0">
              <a:solidFill>
                <a:schemeClr val="bg1"/>
              </a:solidFill>
            </a:endParaRPr>
          </a:p>
        </p:txBody>
      </p:sp>
      <p:sp>
        <p:nvSpPr>
          <p:cNvPr id="11" name="16 Rectángulo"/>
          <p:cNvSpPr/>
          <p:nvPr/>
        </p:nvSpPr>
        <p:spPr>
          <a:xfrm>
            <a:off x="2247779" y="1826573"/>
            <a:ext cx="6816764" cy="4612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lgn="just"/>
            <a:r>
              <a:rPr lang="es-MX" sz="1700" dirty="0" smtClean="0">
                <a:solidFill>
                  <a:schemeClr val="tx1"/>
                </a:solidFill>
                <a:latin typeface="+mj-lt"/>
              </a:rPr>
              <a:t>Establece </a:t>
            </a:r>
            <a:r>
              <a:rPr lang="es-MX" b="1" dirty="0" smtClean="0">
                <a:solidFill>
                  <a:schemeClr val="tx1"/>
                </a:solidFill>
                <a:latin typeface="+mj-lt"/>
              </a:rPr>
              <a:t>el estándar </a:t>
            </a:r>
            <a:r>
              <a:rPr lang="es-MX" sz="1700" dirty="0" smtClean="0">
                <a:solidFill>
                  <a:schemeClr val="tx1"/>
                </a:solidFill>
                <a:latin typeface="+mj-lt"/>
              </a:rPr>
              <a:t>bajo el cual:</a:t>
            </a:r>
          </a:p>
        </p:txBody>
      </p:sp>
      <p:sp>
        <p:nvSpPr>
          <p:cNvPr id="12" name="17 Rectángulo"/>
          <p:cNvSpPr/>
          <p:nvPr/>
        </p:nvSpPr>
        <p:spPr>
          <a:xfrm>
            <a:off x="5818680" y="4610440"/>
            <a:ext cx="3013632" cy="57606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lgn="just"/>
            <a:r>
              <a:rPr lang="es-MX" sz="1700" dirty="0" smtClean="0">
                <a:solidFill>
                  <a:schemeClr val="tx1"/>
                </a:solidFill>
                <a:latin typeface="+mj-lt"/>
              </a:rPr>
              <a:t>5. Se define el uso de complementos, complementos concepto y Addenda (normados fuera de la RMF).</a:t>
            </a:r>
            <a:endParaRPr lang="es-MX" sz="1700" dirty="0">
              <a:solidFill>
                <a:schemeClr val="tx1"/>
              </a:solidFill>
              <a:latin typeface="+mj-lt"/>
            </a:endParaRPr>
          </a:p>
        </p:txBody>
      </p:sp>
      <p:sp>
        <p:nvSpPr>
          <p:cNvPr id="13" name="18 Rectángulo"/>
          <p:cNvSpPr/>
          <p:nvPr/>
        </p:nvSpPr>
        <p:spPr>
          <a:xfrm>
            <a:off x="5818680" y="2988942"/>
            <a:ext cx="3013632" cy="5314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lgn="just"/>
            <a:r>
              <a:rPr lang="es-MX" sz="1700" dirty="0" smtClean="0">
                <a:solidFill>
                  <a:schemeClr val="tx1"/>
                </a:solidFill>
                <a:latin typeface="+mj-lt"/>
              </a:rPr>
              <a:t>4. Se establece el proceso de firmado.</a:t>
            </a:r>
          </a:p>
        </p:txBody>
      </p:sp>
      <p:sp>
        <p:nvSpPr>
          <p:cNvPr id="14" name="19 Rectángulo"/>
          <p:cNvSpPr/>
          <p:nvPr/>
        </p:nvSpPr>
        <p:spPr>
          <a:xfrm>
            <a:off x="1336449" y="3892828"/>
            <a:ext cx="3141577" cy="4320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lgn="just"/>
            <a:r>
              <a:rPr lang="es-MX" sz="1700" dirty="0" smtClean="0">
                <a:solidFill>
                  <a:schemeClr val="tx1"/>
                </a:solidFill>
                <a:latin typeface="+mj-lt"/>
              </a:rPr>
              <a:t>2. Se debe emitir el documento que ampara retenciones.</a:t>
            </a:r>
          </a:p>
        </p:txBody>
      </p:sp>
      <p:sp>
        <p:nvSpPr>
          <p:cNvPr id="15" name="20 Rectángulo"/>
          <p:cNvSpPr/>
          <p:nvPr/>
        </p:nvSpPr>
        <p:spPr>
          <a:xfrm>
            <a:off x="1336449" y="2917230"/>
            <a:ext cx="3141577" cy="57606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lgn="just"/>
            <a:r>
              <a:rPr lang="es-MX" sz="1700" dirty="0" smtClean="0">
                <a:solidFill>
                  <a:schemeClr val="tx1"/>
                </a:solidFill>
                <a:latin typeface="+mj-lt"/>
              </a:rPr>
              <a:t>1. Se debe emitir una factura electrónica.</a:t>
            </a:r>
          </a:p>
        </p:txBody>
      </p:sp>
      <p:sp>
        <p:nvSpPr>
          <p:cNvPr id="16" name="29 Rectángulo redondeado"/>
          <p:cNvSpPr/>
          <p:nvPr/>
        </p:nvSpPr>
        <p:spPr>
          <a:xfrm>
            <a:off x="292333" y="4674449"/>
            <a:ext cx="1224136" cy="792088"/>
          </a:xfrm>
          <a:prstGeom prst="roundRect">
            <a:avLst/>
          </a:prstGeom>
          <a:gradFill flip="none" rotWithShape="1">
            <a:gsLst>
              <a:gs pos="100000">
                <a:schemeClr val="bg1">
                  <a:lumMod val="65000"/>
                </a:schemeClr>
              </a:gs>
              <a:gs pos="51000">
                <a:schemeClr val="bg1">
                  <a:lumMod val="85000"/>
                </a:schemeClr>
              </a:gs>
              <a:gs pos="11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30 Rectángulo redondeado"/>
          <p:cNvSpPr/>
          <p:nvPr/>
        </p:nvSpPr>
        <p:spPr>
          <a:xfrm>
            <a:off x="4774564" y="2858618"/>
            <a:ext cx="1224136" cy="792088"/>
          </a:xfrm>
          <a:prstGeom prst="roundRect">
            <a:avLst/>
          </a:prstGeom>
          <a:gradFill flip="none" rotWithShape="1">
            <a:gsLst>
              <a:gs pos="100000">
                <a:schemeClr val="bg1">
                  <a:lumMod val="65000"/>
                </a:schemeClr>
              </a:gs>
              <a:gs pos="51000">
                <a:schemeClr val="bg1">
                  <a:lumMod val="85000"/>
                </a:schemeClr>
              </a:gs>
              <a:gs pos="11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31 Rectángulo redondeado"/>
          <p:cNvSpPr/>
          <p:nvPr/>
        </p:nvSpPr>
        <p:spPr>
          <a:xfrm>
            <a:off x="4774564" y="4270199"/>
            <a:ext cx="1224136" cy="792088"/>
          </a:xfrm>
          <a:prstGeom prst="roundRect">
            <a:avLst/>
          </a:prstGeom>
          <a:gradFill flip="none" rotWithShape="1">
            <a:gsLst>
              <a:gs pos="100000">
                <a:schemeClr val="bg1">
                  <a:lumMod val="65000"/>
                </a:schemeClr>
              </a:gs>
              <a:gs pos="51000">
                <a:schemeClr val="bg1">
                  <a:lumMod val="85000"/>
                </a:schemeClr>
              </a:gs>
              <a:gs pos="11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20"/>
          <a:stretch/>
        </p:blipFill>
        <p:spPr bwMode="auto">
          <a:xfrm>
            <a:off x="400345" y="2926923"/>
            <a:ext cx="432048" cy="56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55" t="1791" r="2613" b="3313"/>
          <a:stretch/>
        </p:blipFill>
        <p:spPr bwMode="auto">
          <a:xfrm>
            <a:off x="976409" y="2927615"/>
            <a:ext cx="432048" cy="56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361" y="3730810"/>
            <a:ext cx="720080" cy="6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361" y="4782461"/>
            <a:ext cx="64717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2576" y="2840616"/>
            <a:ext cx="864096" cy="77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9"/>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l="7880" t="5753" r="3813" b="3378"/>
          <a:stretch/>
        </p:blipFill>
        <p:spPr bwMode="auto">
          <a:xfrm>
            <a:off x="5026594" y="4342279"/>
            <a:ext cx="643763" cy="648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6 Rectángulo"/>
          <p:cNvSpPr/>
          <p:nvPr/>
        </p:nvSpPr>
        <p:spPr>
          <a:xfrm>
            <a:off x="189335" y="1782146"/>
            <a:ext cx="2406555" cy="366274"/>
          </a:xfrm>
          <a:prstGeom prst="rect">
            <a:avLst/>
          </a:prstGeom>
          <a:solidFill>
            <a:srgbClr val="87C2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s-MX" sz="2400" b="1" dirty="0" smtClean="0">
                <a:solidFill>
                  <a:schemeClr val="bg1"/>
                </a:solidFill>
              </a:rPr>
              <a:t>Anexo 20</a:t>
            </a:r>
            <a:endParaRPr lang="es-MX" sz="2400" b="1" dirty="0">
              <a:solidFill>
                <a:schemeClr val="bg1"/>
              </a:solidFill>
            </a:endParaRPr>
          </a:p>
        </p:txBody>
      </p:sp>
      <p:sp>
        <p:nvSpPr>
          <p:cNvPr id="42" name="Elipse 41"/>
          <p:cNvSpPr/>
          <p:nvPr/>
        </p:nvSpPr>
        <p:spPr>
          <a:xfrm>
            <a:off x="4161588" y="1277261"/>
            <a:ext cx="504000" cy="504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pic>
        <p:nvPicPr>
          <p:cNvPr id="43" name="Imagen 42"/>
          <p:cNvPicPr>
            <a:picLocks noChangeAspect="1"/>
          </p:cNvPicPr>
          <p:nvPr/>
        </p:nvPicPr>
        <p:blipFill rotWithShape="1">
          <a:blip r:embed="rId9">
            <a:extLst>
              <a:ext uri="{BEBA8EAE-BF5A-486C-A8C5-ECC9F3942E4B}">
                <a14:imgProps xmlns:a14="http://schemas.microsoft.com/office/drawing/2010/main">
                  <a14:imgLayer r:embed="rId10">
                    <a14:imgEffect>
                      <a14:backgroundRemoval t="9922" b="94517" l="9855" r="95800">
                        <a14:foregroundMark x1="82068" y1="60574" x2="82068" y2="60574"/>
                        <a14:foregroundMark x1="82229" y1="42820" x2="82229" y2="42820"/>
                        <a14:foregroundMark x1="82553" y1="28721" x2="82553" y2="28721"/>
                        <a14:foregroundMark x1="83037" y1="13316" x2="83037" y2="13316"/>
                        <a14:foregroundMark x1="47011" y1="86423" x2="47011" y2="86423"/>
                      </a14:backgroundRemoval>
                    </a14:imgEffect>
                  </a14:imgLayer>
                </a14:imgProps>
              </a:ext>
            </a:extLst>
          </a:blip>
          <a:srcRect l="5797" t="16250" r="27684"/>
          <a:stretch/>
        </p:blipFill>
        <p:spPr>
          <a:xfrm>
            <a:off x="4215408" y="1383328"/>
            <a:ext cx="395288" cy="307937"/>
          </a:xfrm>
          <a:prstGeom prst="rect">
            <a:avLst/>
          </a:prstGeom>
        </p:spPr>
      </p:pic>
    </p:spTree>
    <p:extLst>
      <p:ext uri="{BB962C8B-B14F-4D97-AF65-F5344CB8AC3E}">
        <p14:creationId xmlns:p14="http://schemas.microsoft.com/office/powerpoint/2010/main" val="3382504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76600" y="25400"/>
            <a:ext cx="5194300" cy="400110"/>
          </a:xfrm>
          <a:prstGeom prst="rect">
            <a:avLst/>
          </a:prstGeom>
          <a:noFill/>
        </p:spPr>
        <p:txBody>
          <a:bodyPr wrap="square" rtlCol="0">
            <a:spAutoFit/>
          </a:bodyPr>
          <a:lstStyle/>
          <a:p>
            <a:pPr algn="r"/>
            <a:r>
              <a:rPr lang="es-MX" sz="2000" b="1" dirty="0" smtClean="0">
                <a:solidFill>
                  <a:schemeClr val="bg1"/>
                </a:solidFill>
                <a:latin typeface="+mj-lt"/>
              </a:rPr>
              <a:t>Estructura del CFDI 3.2</a:t>
            </a:r>
            <a:endParaRPr lang="x-none" sz="2000" b="1" dirty="0">
              <a:solidFill>
                <a:schemeClr val="bg1"/>
              </a:solidFill>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32" y="781130"/>
            <a:ext cx="7920880" cy="581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092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76600" y="25400"/>
            <a:ext cx="5194300" cy="400110"/>
          </a:xfrm>
          <a:prstGeom prst="rect">
            <a:avLst/>
          </a:prstGeom>
          <a:noFill/>
        </p:spPr>
        <p:txBody>
          <a:bodyPr wrap="square" rtlCol="0">
            <a:spAutoFit/>
          </a:bodyPr>
          <a:lstStyle/>
          <a:p>
            <a:pPr algn="r"/>
            <a:r>
              <a:rPr lang="es-MX" sz="2000" b="1" dirty="0" smtClean="0">
                <a:solidFill>
                  <a:schemeClr val="bg1"/>
                </a:solidFill>
                <a:latin typeface="+mj-lt"/>
              </a:rPr>
              <a:t>Estructura del CFDI 3.3</a:t>
            </a:r>
            <a:endParaRPr lang="x-none" sz="2000" b="1" dirty="0">
              <a:solidFill>
                <a:schemeClr val="bg1"/>
              </a:solidFill>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32" y="781130"/>
            <a:ext cx="7920880" cy="581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ector recto 2"/>
          <p:cNvCxnSpPr/>
          <p:nvPr/>
        </p:nvCxnSpPr>
        <p:spPr>
          <a:xfrm flipH="1">
            <a:off x="5172891" y="4415246"/>
            <a:ext cx="288689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flipH="1">
            <a:off x="5181598" y="5886997"/>
            <a:ext cx="2886892" cy="1"/>
          </a:xfrm>
          <a:prstGeom prst="line">
            <a:avLst/>
          </a:prstGeom>
        </p:spPr>
        <p:style>
          <a:lnRef idx="2">
            <a:schemeClr val="accent1"/>
          </a:lnRef>
          <a:fillRef idx="0">
            <a:schemeClr val="accent1"/>
          </a:fillRef>
          <a:effectRef idx="1">
            <a:schemeClr val="accent1"/>
          </a:effectRef>
          <a:fontRef idx="minor">
            <a:schemeClr val="tx1"/>
          </a:fontRef>
        </p:style>
      </p:cxnSp>
      <p:sp>
        <p:nvSpPr>
          <p:cNvPr id="8" name="CuadroTexto 7"/>
          <p:cNvSpPr txBox="1"/>
          <p:nvPr/>
        </p:nvSpPr>
        <p:spPr>
          <a:xfrm>
            <a:off x="3814353" y="5329645"/>
            <a:ext cx="1136469" cy="461665"/>
          </a:xfrm>
          <a:prstGeom prst="rect">
            <a:avLst/>
          </a:prstGeom>
          <a:solidFill>
            <a:srgbClr val="FFFF00"/>
          </a:solidFill>
          <a:ln>
            <a:solidFill>
              <a:srgbClr val="FFC000"/>
            </a:solidFill>
          </a:ln>
        </p:spPr>
        <p:txBody>
          <a:bodyPr wrap="square" rtlCol="0">
            <a:spAutoFit/>
          </a:bodyPr>
          <a:lstStyle/>
          <a:p>
            <a:r>
              <a:rPr lang="es-MX" sz="1200" b="1" dirty="0" smtClean="0">
                <a:effectLst>
                  <a:outerShdw blurRad="38100" dist="38100" dir="2700000" algn="tl">
                    <a:srgbClr val="000000">
                      <a:alpha val="43137"/>
                    </a:srgbClr>
                  </a:outerShdw>
                </a:effectLst>
              </a:rPr>
              <a:t>CFDI Relacionados</a:t>
            </a:r>
            <a:endParaRPr lang="es-MX" sz="1200" b="1" dirty="0">
              <a:effectLst>
                <a:outerShdw blurRad="38100" dist="38100" dir="2700000" algn="tl">
                  <a:srgbClr val="000000">
                    <a:alpha val="43137"/>
                  </a:srgbClr>
                </a:outerShdw>
              </a:effectLst>
            </a:endParaRPr>
          </a:p>
        </p:txBody>
      </p:sp>
      <p:cxnSp>
        <p:nvCxnSpPr>
          <p:cNvPr id="9" name="Conector recto 8"/>
          <p:cNvCxnSpPr/>
          <p:nvPr/>
        </p:nvCxnSpPr>
        <p:spPr>
          <a:xfrm flipH="1">
            <a:off x="5181598" y="4724402"/>
            <a:ext cx="288689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ector recto 10"/>
          <p:cNvCxnSpPr>
            <a:endCxn id="8" idx="1"/>
          </p:cNvCxnSpPr>
          <p:nvPr/>
        </p:nvCxnSpPr>
        <p:spPr>
          <a:xfrm>
            <a:off x="3592286" y="5560478"/>
            <a:ext cx="22206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 name="Conector recto 3"/>
          <p:cNvCxnSpPr/>
          <p:nvPr/>
        </p:nvCxnSpPr>
        <p:spPr>
          <a:xfrm flipH="1">
            <a:off x="5368837" y="4963881"/>
            <a:ext cx="1632854"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726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76600" y="25400"/>
            <a:ext cx="5194300" cy="400110"/>
          </a:xfrm>
          <a:prstGeom prst="rect">
            <a:avLst/>
          </a:prstGeom>
          <a:noFill/>
        </p:spPr>
        <p:txBody>
          <a:bodyPr wrap="square" rtlCol="0">
            <a:spAutoFit/>
          </a:bodyPr>
          <a:lstStyle/>
          <a:p>
            <a:pPr algn="r"/>
            <a:r>
              <a:rPr lang="es-MX" sz="2000" b="1" dirty="0" smtClean="0">
                <a:solidFill>
                  <a:schemeClr val="bg1"/>
                </a:solidFill>
                <a:latin typeface="+mj-lt"/>
              </a:rPr>
              <a:t>Tipos de CFDI</a:t>
            </a:r>
            <a:endParaRPr lang="x-none" sz="2000" b="1" dirty="0">
              <a:solidFill>
                <a:schemeClr val="bg1"/>
              </a:solidFill>
              <a:latin typeface="+mj-lt"/>
            </a:endParaRPr>
          </a:p>
        </p:txBody>
      </p:sp>
      <p:sp>
        <p:nvSpPr>
          <p:cNvPr id="13" name="CuadroTexto 12"/>
          <p:cNvSpPr txBox="1"/>
          <p:nvPr/>
        </p:nvSpPr>
        <p:spPr>
          <a:xfrm>
            <a:off x="2154252" y="774700"/>
            <a:ext cx="6480000" cy="1077218"/>
          </a:xfrm>
          <a:prstGeom prst="rect">
            <a:avLst/>
          </a:prstGeom>
          <a:noFill/>
        </p:spPr>
        <p:txBody>
          <a:bodyPr wrap="square" rtlCol="0">
            <a:spAutoFit/>
          </a:bodyPr>
          <a:lstStyle/>
          <a:p>
            <a:pPr algn="just"/>
            <a:r>
              <a:rPr lang="es-MX" sz="1600" dirty="0" smtClean="0"/>
              <a:t>Se emiten por los ingresos que obtiene los contribuyentes.</a:t>
            </a:r>
          </a:p>
          <a:p>
            <a:pPr algn="just"/>
            <a:r>
              <a:rPr lang="es-MX" sz="1600" dirty="0" smtClean="0"/>
              <a:t>Ejemplo: Prestación de servicios, Arrendamiento, Honorarios, enajenación de bienes y mercancías incluyendo la enajenación que se realiza en operaciones de comercio exterior. etc.</a:t>
            </a:r>
            <a:endParaRPr lang="es-MX" sz="1600" dirty="0"/>
          </a:p>
        </p:txBody>
      </p:sp>
      <p:sp>
        <p:nvSpPr>
          <p:cNvPr id="14" name="Rectángulo 13"/>
          <p:cNvSpPr/>
          <p:nvPr/>
        </p:nvSpPr>
        <p:spPr>
          <a:xfrm>
            <a:off x="2154252" y="2082035"/>
            <a:ext cx="6480000" cy="338554"/>
          </a:xfrm>
          <a:prstGeom prst="rect">
            <a:avLst/>
          </a:prstGeom>
        </p:spPr>
        <p:txBody>
          <a:bodyPr wrap="square">
            <a:spAutoFit/>
          </a:bodyPr>
          <a:lstStyle/>
          <a:p>
            <a:r>
              <a:rPr lang="es-ES_tradnl"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Amparan </a:t>
            </a:r>
            <a:r>
              <a:rPr lang="es-ES_tradnl"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devoluciones, descuentos y </a:t>
            </a:r>
            <a:r>
              <a:rPr lang="es-ES_tradnl"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bonificaciones.</a:t>
            </a:r>
            <a:endParaRPr lang="es-MX" sz="1600" dirty="0"/>
          </a:p>
        </p:txBody>
      </p:sp>
      <p:sp>
        <p:nvSpPr>
          <p:cNvPr id="15" name="Rectángulo 14"/>
          <p:cNvSpPr/>
          <p:nvPr/>
        </p:nvSpPr>
        <p:spPr>
          <a:xfrm>
            <a:off x="2154252" y="2772960"/>
            <a:ext cx="6480000" cy="338554"/>
          </a:xfrm>
          <a:prstGeom prst="rect">
            <a:avLst/>
          </a:prstGeom>
        </p:spPr>
        <p:txBody>
          <a:bodyPr wrap="square">
            <a:spAutoFit/>
          </a:bodyPr>
          <a:lstStyle/>
          <a:p>
            <a:r>
              <a:rPr lang="es-ES_tradnl"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Sirven </a:t>
            </a:r>
            <a:r>
              <a:rPr lang="es-ES_tradnl"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para acreditar la propiedad de las mercancías en traslado</a:t>
            </a:r>
            <a:endParaRPr lang="es-MX" sz="1600" dirty="0"/>
          </a:p>
        </p:txBody>
      </p:sp>
      <p:sp>
        <p:nvSpPr>
          <p:cNvPr id="16" name="Rectángulo 15"/>
          <p:cNvSpPr/>
          <p:nvPr/>
        </p:nvSpPr>
        <p:spPr>
          <a:xfrm>
            <a:off x="2318374" y="5819923"/>
            <a:ext cx="6736725" cy="830997"/>
          </a:xfrm>
          <a:prstGeom prst="rect">
            <a:avLst/>
          </a:prstGeom>
        </p:spPr>
        <p:txBody>
          <a:bodyPr wrap="square">
            <a:spAutoFit/>
          </a:bodyPr>
          <a:lstStyle/>
          <a:p>
            <a:r>
              <a:rPr lang="es-ES_tradnl"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
            </a:r>
            <a:r>
              <a:rPr lang="es-ES_tradnl"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 </a:t>
            </a:r>
            <a:r>
              <a:rPr lang="es-ES_tradnl"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expiden en las operaciones en las cuales se </a:t>
            </a:r>
            <a:r>
              <a:rPr lang="es-ES_tradnl"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informa de </a:t>
            </a:r>
            <a:r>
              <a:rPr lang="es-ES_tradnl"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 pago y hubo una retención de impuestos, como lo es el pago de </a:t>
            </a:r>
            <a:r>
              <a:rPr lang="es-ES_tradnl"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intereses.</a:t>
            </a:r>
          </a:p>
          <a:p>
            <a:r>
              <a:rPr lang="es-ES_tradnl" sz="1600" b="1" dirty="0" smtClean="0">
                <a:solidFill>
                  <a:srgbClr val="000000"/>
                </a:solidFill>
                <a:latin typeface="Calibri" panose="020F0502020204030204" pitchFamily="34" charset="0"/>
                <a:cs typeface="Times New Roman" panose="02020603050405020304" pitchFamily="18" charset="0"/>
              </a:rPr>
              <a:t>No sufre cambios. Incluso el complemento del timbre fiscal se mantiene (1.0)</a:t>
            </a:r>
            <a:endParaRPr lang="es-MX" sz="1600" b="1" dirty="0"/>
          </a:p>
        </p:txBody>
      </p:sp>
      <p:sp>
        <p:nvSpPr>
          <p:cNvPr id="19" name="CuadroTexto 18"/>
          <p:cNvSpPr txBox="1"/>
          <p:nvPr/>
        </p:nvSpPr>
        <p:spPr>
          <a:xfrm>
            <a:off x="157669" y="5848694"/>
            <a:ext cx="2016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MX" sz="1400" b="1" i="1" dirty="0" smtClean="0">
                <a:solidFill>
                  <a:schemeClr val="tx1"/>
                </a:solidFill>
              </a:rPr>
              <a:t>CFDI de retenciones e información de pagos</a:t>
            </a:r>
            <a:endParaRPr lang="x-none" sz="1400" b="1" i="1" dirty="0">
              <a:solidFill>
                <a:schemeClr val="tx1"/>
              </a:solidFill>
            </a:endParaRPr>
          </a:p>
        </p:txBody>
      </p:sp>
      <p:sp>
        <p:nvSpPr>
          <p:cNvPr id="20" name="Rectángulo 19"/>
          <p:cNvSpPr/>
          <p:nvPr/>
        </p:nvSpPr>
        <p:spPr>
          <a:xfrm>
            <a:off x="2154252" y="3384096"/>
            <a:ext cx="6480000" cy="1077218"/>
          </a:xfrm>
          <a:prstGeom prst="rect">
            <a:avLst/>
          </a:prstGeom>
          <a:noFill/>
        </p:spPr>
        <p:txBody>
          <a:bodyPr wrap="square" rtlCol="0">
            <a:spAutoFit/>
          </a:bodyPr>
          <a:lstStyle/>
          <a:p>
            <a:pPr algn="just"/>
            <a:r>
              <a:rPr lang="x-none" sz="1600" dirty="0"/>
              <a:t>Facilitar la conciliación de las facturas vs pagos, aplicable para la comprobación de los pagos en parcialidades, en una sola exhibición pero esta no sea cubierta al momento de la expedición del CFDI e incluso  en operaciones a crédito pagadas en fecha posterior a la emisión del CFDI correspondiente</a:t>
            </a:r>
            <a:r>
              <a:rPr lang="x-none" sz="1600" dirty="0" smtClean="0"/>
              <a:t>.</a:t>
            </a:r>
            <a:endParaRPr lang="x-none" sz="1600" dirty="0"/>
          </a:p>
        </p:txBody>
      </p:sp>
      <p:sp>
        <p:nvSpPr>
          <p:cNvPr id="22" name="Rectángulo 21"/>
          <p:cNvSpPr/>
          <p:nvPr/>
        </p:nvSpPr>
        <p:spPr>
          <a:xfrm>
            <a:off x="2154252" y="4729573"/>
            <a:ext cx="6480000" cy="1077218"/>
          </a:xfrm>
          <a:prstGeom prst="rect">
            <a:avLst/>
          </a:prstGeom>
          <a:noFill/>
        </p:spPr>
        <p:txBody>
          <a:bodyPr wrap="square" rtlCol="0">
            <a:spAutoFit/>
          </a:bodyPr>
          <a:lstStyle/>
          <a:p>
            <a:pPr algn="just"/>
            <a:r>
              <a:rPr lang="x-none" sz="1600" dirty="0"/>
              <a:t>Es  una factura que se emite por los pagos realizados por concepto de remuneraciones de sueldos, salarios y asimilados a estos, es una especie de una factura egresos.</a:t>
            </a:r>
          </a:p>
        </p:txBody>
      </p:sp>
      <p:graphicFrame>
        <p:nvGraphicFramePr>
          <p:cNvPr id="23" name="Diagrama 22"/>
          <p:cNvGraphicFramePr/>
          <p:nvPr>
            <p:extLst/>
          </p:nvPr>
        </p:nvGraphicFramePr>
        <p:xfrm>
          <a:off x="552621" y="699861"/>
          <a:ext cx="4841631" cy="4992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949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6200000">
            <a:off x="2769090" y="-1995311"/>
            <a:ext cx="3605819" cy="9144000"/>
          </a:xfrm>
          <a:prstGeom prst="rect">
            <a:avLst/>
          </a:prstGeom>
          <a:gradFill flip="none" rotWithShape="1">
            <a:gsLst>
              <a:gs pos="100000">
                <a:schemeClr val="bg1">
                  <a:lumMod val="85000"/>
                </a:schemeClr>
              </a:gs>
              <a:gs pos="50000">
                <a:schemeClr val="bg1"/>
              </a:gs>
              <a:gs pos="0">
                <a:schemeClr val="bg1"/>
              </a:gs>
            </a:gsLst>
            <a:path path="circle">
              <a:fillToRect l="50000" t="50000" r="50000" b="50000"/>
            </a:path>
            <a:tileRect/>
          </a:gradFill>
          <a:ln w="38100">
            <a:noFill/>
            <a:round/>
            <a:headEnd/>
            <a:tailEnd/>
          </a:ln>
        </p:spPr>
        <p:txBody>
          <a:bodyPr/>
          <a:lstStyle/>
          <a:p>
            <a:pPr algn="ctr"/>
            <a:endParaRPr lang="es-419" sz="1089">
              <a:ln>
                <a:solidFill>
                  <a:srgbClr val="FFFFFF"/>
                </a:solidFill>
              </a:ln>
              <a:solidFill>
                <a:srgbClr val="000000"/>
              </a:solidFill>
              <a:ea typeface="MS PGothic" charset="0"/>
            </a:endParaRPr>
          </a:p>
        </p:txBody>
      </p:sp>
      <p:pic>
        <p:nvPicPr>
          <p:cNvPr id="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20"/>
          <a:stretch/>
        </p:blipFill>
        <p:spPr bwMode="auto">
          <a:xfrm>
            <a:off x="1330323" y="1449053"/>
            <a:ext cx="1029114" cy="134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3">
            <a:grayscl/>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877499" y="1449053"/>
            <a:ext cx="1977490" cy="1984924"/>
          </a:xfrm>
          <a:prstGeom prst="rect">
            <a:avLst/>
          </a:prstGeom>
        </p:spPr>
      </p:pic>
      <p:pic>
        <p:nvPicPr>
          <p:cNvPr id="5" name="Imagen 4"/>
          <p:cNvPicPr>
            <a:picLocks noChangeAspect="1"/>
          </p:cNvPicPr>
          <p:nvPr/>
        </p:nvPicPr>
        <p:blipFill>
          <a:blip r:embed="rId5"/>
          <a:stretch>
            <a:fillRect/>
          </a:stretch>
        </p:blipFill>
        <p:spPr>
          <a:xfrm>
            <a:off x="6262590" y="903505"/>
            <a:ext cx="1590319" cy="1596784"/>
          </a:xfrm>
          <a:prstGeom prst="rect">
            <a:avLst/>
          </a:prstGeom>
        </p:spPr>
      </p:pic>
      <p:pic>
        <p:nvPicPr>
          <p:cNvPr id="6" name="Imagen 5">
            <a:hlinkClick r:id="rId6" action="ppaction://hlinksldjump"/>
          </p:cNvPr>
          <p:cNvPicPr>
            <a:picLocks noChangeAspect="1"/>
          </p:cNvPicPr>
          <p:nvPr/>
        </p:nvPicPr>
        <p:blipFill>
          <a:blip r:embed="rId7"/>
          <a:stretch>
            <a:fillRect/>
          </a:stretch>
        </p:blipFill>
        <p:spPr>
          <a:xfrm>
            <a:off x="5844007" y="2246020"/>
            <a:ext cx="1746839" cy="1746839"/>
          </a:xfrm>
          <a:prstGeom prst="rect">
            <a:avLst/>
          </a:prstGeom>
        </p:spPr>
      </p:pic>
      <p:pic>
        <p:nvPicPr>
          <p:cNvPr id="7" name="Imagen 6"/>
          <p:cNvPicPr>
            <a:picLocks noChangeAspect="1"/>
          </p:cNvPicPr>
          <p:nvPr/>
        </p:nvPicPr>
        <p:blipFill>
          <a:blip r:embed="rId8"/>
          <a:stretch>
            <a:fillRect/>
          </a:stretch>
        </p:blipFill>
        <p:spPr>
          <a:xfrm>
            <a:off x="5244999" y="1289520"/>
            <a:ext cx="1435709" cy="1440782"/>
          </a:xfrm>
          <a:prstGeom prst="rect">
            <a:avLst/>
          </a:prstGeom>
        </p:spPr>
      </p:pic>
      <p:sp>
        <p:nvSpPr>
          <p:cNvPr id="8" name="Rectángulo 7"/>
          <p:cNvSpPr/>
          <p:nvPr/>
        </p:nvSpPr>
        <p:spPr>
          <a:xfrm>
            <a:off x="473963" y="3356526"/>
            <a:ext cx="3282886" cy="371512"/>
          </a:xfrm>
          <a:prstGeom prst="rect">
            <a:avLst/>
          </a:prstGeom>
        </p:spPr>
        <p:txBody>
          <a:bodyPr wrap="none">
            <a:spAutoFit/>
          </a:bodyPr>
          <a:lstStyle/>
          <a:p>
            <a:pPr algn="ctr"/>
            <a:r>
              <a:rPr lang="es-MX" sz="1814" b="1" i="1" dirty="0" smtClean="0">
                <a:solidFill>
                  <a:srgbClr val="C00000"/>
                </a:solidFill>
                <a:latin typeface="Calibri" panose="020F0502020204030204" pitchFamily="34" charset="0"/>
                <a:ea typeface="Calibri" panose="020F0502020204030204" pitchFamily="34" charset="0"/>
              </a:rPr>
              <a:t>Anexo 20 - Estándar </a:t>
            </a:r>
            <a:r>
              <a:rPr lang="es-MX" sz="1814" b="1" i="1" dirty="0">
                <a:solidFill>
                  <a:srgbClr val="C00000"/>
                </a:solidFill>
                <a:latin typeface="Calibri" panose="020F0502020204030204" pitchFamily="34" charset="0"/>
                <a:ea typeface="Calibri" panose="020F0502020204030204" pitchFamily="34" charset="0"/>
              </a:rPr>
              <a:t>tecnológico</a:t>
            </a:r>
          </a:p>
        </p:txBody>
      </p:sp>
      <p:sp>
        <p:nvSpPr>
          <p:cNvPr id="13" name="33 Rectángulo"/>
          <p:cNvSpPr/>
          <p:nvPr/>
        </p:nvSpPr>
        <p:spPr>
          <a:xfrm>
            <a:off x="362724" y="4972969"/>
            <a:ext cx="3745296" cy="315792"/>
          </a:xfrm>
          <a:prstGeom prst="rect">
            <a:avLst/>
          </a:prstGeom>
          <a:noFill/>
        </p:spPr>
        <p:txBody>
          <a:bodyPr wrap="square">
            <a:spAutoFit/>
          </a:bodyPr>
          <a:lstStyle/>
          <a:p>
            <a:pPr marL="0" lvl="2" algn="ctr"/>
            <a:r>
              <a:rPr lang="es-MX" sz="1452" b="1" i="1" dirty="0">
                <a:solidFill>
                  <a:srgbClr val="005654"/>
                </a:solidFill>
              </a:rPr>
              <a:t>En </a:t>
            </a:r>
            <a:r>
              <a:rPr lang="es-MX" sz="1452" b="1" i="1" dirty="0" smtClean="0">
                <a:solidFill>
                  <a:srgbClr val="005654"/>
                </a:solidFill>
              </a:rPr>
              <a:t>el estándar tecnológico se especifican:</a:t>
            </a:r>
            <a:endParaRPr lang="es-MX" sz="1452" b="1" i="1" dirty="0">
              <a:solidFill>
                <a:srgbClr val="005654"/>
              </a:solidFill>
            </a:endParaRPr>
          </a:p>
        </p:txBody>
      </p:sp>
      <p:sp>
        <p:nvSpPr>
          <p:cNvPr id="14" name="Rectángulo 13"/>
          <p:cNvSpPr/>
          <p:nvPr/>
        </p:nvSpPr>
        <p:spPr>
          <a:xfrm>
            <a:off x="4831333" y="4008087"/>
            <a:ext cx="3772188" cy="371512"/>
          </a:xfrm>
          <a:prstGeom prst="rect">
            <a:avLst/>
          </a:prstGeom>
        </p:spPr>
        <p:txBody>
          <a:bodyPr wrap="none">
            <a:spAutoFit/>
          </a:bodyPr>
          <a:lstStyle/>
          <a:p>
            <a:pPr algn="ctr"/>
            <a:r>
              <a:rPr lang="es-MX" sz="1814" b="1" i="1" dirty="0" smtClean="0">
                <a:solidFill>
                  <a:srgbClr val="C00000"/>
                </a:solidFill>
                <a:latin typeface="Calibri" panose="020F0502020204030204" pitchFamily="34" charset="0"/>
                <a:ea typeface="Calibri" panose="020F0502020204030204" pitchFamily="34" charset="0"/>
              </a:rPr>
              <a:t>Complementos- Estándar </a:t>
            </a:r>
            <a:r>
              <a:rPr lang="es-MX" sz="1814" b="1" i="1" dirty="0">
                <a:solidFill>
                  <a:srgbClr val="C00000"/>
                </a:solidFill>
                <a:latin typeface="Calibri" panose="020F0502020204030204" pitchFamily="34" charset="0"/>
                <a:ea typeface="Calibri" panose="020F0502020204030204" pitchFamily="34" charset="0"/>
              </a:rPr>
              <a:t>tecnológico</a:t>
            </a:r>
          </a:p>
        </p:txBody>
      </p:sp>
      <p:sp>
        <p:nvSpPr>
          <p:cNvPr id="15" name="34 CuadroTexto"/>
          <p:cNvSpPr txBox="1"/>
          <p:nvPr/>
        </p:nvSpPr>
        <p:spPr>
          <a:xfrm>
            <a:off x="4281554" y="4553729"/>
            <a:ext cx="5005064" cy="1908215"/>
          </a:xfrm>
          <a:prstGeom prst="rect">
            <a:avLst/>
          </a:prstGeom>
          <a:noFill/>
          <a:ln>
            <a:noFill/>
          </a:ln>
        </p:spPr>
        <p:txBody>
          <a:bodyPr wrap="square" rtlCol="0">
            <a:spAutoFit/>
          </a:bodyPr>
          <a:lstStyle>
            <a:defPPr>
              <a:defRPr lang="es-MX"/>
            </a:defPPr>
          </a:lstStyle>
          <a:p>
            <a:pPr marL="285750" lvl="2" indent="-285750">
              <a:buFont typeface="Arial" pitchFamily="34" charset="0"/>
              <a:buChar char="•"/>
            </a:pPr>
            <a:r>
              <a:rPr lang="es-MX" sz="1600" b="1" i="1" dirty="0" smtClean="0"/>
              <a:t>Reglas </a:t>
            </a:r>
            <a:r>
              <a:rPr lang="es-MX" sz="1600" b="1" i="1" dirty="0"/>
              <a:t>de validación </a:t>
            </a:r>
            <a:r>
              <a:rPr lang="es-MX" sz="1400" dirty="0"/>
              <a:t>para el registro de </a:t>
            </a:r>
            <a:r>
              <a:rPr lang="es-MX" sz="1400" dirty="0" smtClean="0"/>
              <a:t>información</a:t>
            </a:r>
            <a:r>
              <a:rPr lang="es-MX" sz="1400" dirty="0"/>
              <a:t> </a:t>
            </a:r>
            <a:r>
              <a:rPr lang="es-MX" sz="1400" dirty="0" smtClean="0"/>
              <a:t>(</a:t>
            </a:r>
            <a:r>
              <a:rPr lang="es-MX" sz="1400" dirty="0"/>
              <a:t>a</a:t>
            </a:r>
            <a:r>
              <a:rPr lang="es-MX" sz="1400" dirty="0" smtClean="0"/>
              <a:t>ritméticas, de congruencia y condicionales).</a:t>
            </a:r>
          </a:p>
          <a:p>
            <a:pPr marL="285750" lvl="2" indent="-285750">
              <a:buFont typeface="Arial" pitchFamily="34" charset="0"/>
              <a:buChar char="•"/>
            </a:pPr>
            <a:endParaRPr lang="es-MX" sz="1400" dirty="0" smtClean="0"/>
          </a:p>
          <a:p>
            <a:pPr marL="285750" lvl="2" indent="-285750">
              <a:buFont typeface="Arial" pitchFamily="34" charset="0"/>
              <a:buChar char="•"/>
            </a:pPr>
            <a:r>
              <a:rPr lang="es-MX" sz="1600" b="1" i="1" dirty="0" smtClean="0"/>
              <a:t>Patrones </a:t>
            </a:r>
            <a:r>
              <a:rPr lang="es-MX" sz="1400" dirty="0" smtClean="0"/>
              <a:t>o</a:t>
            </a:r>
            <a:r>
              <a:rPr lang="es-MX" sz="1400" b="1" dirty="0" smtClean="0"/>
              <a:t> </a:t>
            </a:r>
            <a:r>
              <a:rPr lang="es-MX" sz="1400" dirty="0" smtClean="0"/>
              <a:t>especificaciones de caracteres permitidos </a:t>
            </a:r>
            <a:r>
              <a:rPr lang="es-MX" sz="1400" dirty="0"/>
              <a:t>en  la captura de la </a:t>
            </a:r>
            <a:r>
              <a:rPr lang="es-MX" sz="1400" dirty="0" smtClean="0"/>
              <a:t>información</a:t>
            </a:r>
            <a:r>
              <a:rPr lang="es-MX" sz="1400" b="1" dirty="0" smtClean="0"/>
              <a:t>.</a:t>
            </a:r>
          </a:p>
          <a:p>
            <a:pPr marL="285750" lvl="2" indent="-285750">
              <a:buFont typeface="Arial" pitchFamily="34" charset="0"/>
              <a:buChar char="•"/>
            </a:pPr>
            <a:endParaRPr lang="es-MX" sz="1400" b="1" dirty="0"/>
          </a:p>
          <a:p>
            <a:pPr marL="285750" lvl="2" indent="-285750">
              <a:buFont typeface="Arial" pitchFamily="34" charset="0"/>
              <a:buChar char="•"/>
            </a:pPr>
            <a:r>
              <a:rPr lang="es-MX" sz="1600" b="1" i="1" dirty="0" smtClean="0"/>
              <a:t>Catálogos</a:t>
            </a:r>
            <a:r>
              <a:rPr lang="es-MX" sz="1400" b="1" dirty="0" smtClean="0"/>
              <a:t> </a:t>
            </a:r>
            <a:r>
              <a:rPr lang="es-MX" sz="1400" dirty="0"/>
              <a:t>para la estandarización de la información </a:t>
            </a:r>
            <a:r>
              <a:rPr lang="es-MX" sz="1400" dirty="0" smtClean="0"/>
              <a:t>relevante.</a:t>
            </a:r>
            <a:endParaRPr lang="es-MX" sz="1400" dirty="0"/>
          </a:p>
        </p:txBody>
      </p:sp>
      <p:sp>
        <p:nvSpPr>
          <p:cNvPr id="16" name="35 Abrir llave"/>
          <p:cNvSpPr/>
          <p:nvPr/>
        </p:nvSpPr>
        <p:spPr>
          <a:xfrm>
            <a:off x="3862263" y="4497976"/>
            <a:ext cx="216024" cy="1944216"/>
          </a:xfrm>
          <a:prstGeom prst="leftBrace">
            <a:avLst>
              <a:gd name="adj1" fmla="val 31482"/>
              <a:gd name="adj2" fmla="val 50000"/>
            </a:avLst>
          </a:prstGeom>
          <a:ln>
            <a:solidFill>
              <a:srgbClr val="0056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Tree>
    <p:extLst>
      <p:ext uri="{BB962C8B-B14F-4D97-AF65-F5344CB8AC3E}">
        <p14:creationId xmlns:p14="http://schemas.microsoft.com/office/powerpoint/2010/main" val="553907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0 Rectángulo"/>
          <p:cNvSpPr/>
          <p:nvPr/>
        </p:nvSpPr>
        <p:spPr>
          <a:xfrm>
            <a:off x="4212444" y="12700"/>
            <a:ext cx="3814936" cy="461665"/>
          </a:xfrm>
          <a:prstGeom prst="rect">
            <a:avLst/>
          </a:prstGeom>
          <a:noFill/>
        </p:spPr>
        <p:txBody>
          <a:bodyPr wrap="square" rtlCol="0">
            <a:spAutoFit/>
          </a:bodyPr>
          <a:lstStyle/>
          <a:p>
            <a:pPr algn="r"/>
            <a:r>
              <a:rPr lang="es-MX" sz="2400" b="1" dirty="0" smtClean="0">
                <a:solidFill>
                  <a:schemeClr val="bg1"/>
                </a:solidFill>
                <a:cs typeface="ＭＳ Ｐゴシック" charset="0"/>
              </a:rPr>
              <a:t>Principales Cambios</a:t>
            </a:r>
            <a:endParaRPr lang="es-MX" sz="2400" b="1" dirty="0">
              <a:solidFill>
                <a:schemeClr val="bg1"/>
              </a:solidFill>
              <a:cs typeface="ＭＳ Ｐゴシック" charset="0"/>
            </a:endParaRPr>
          </a:p>
        </p:txBody>
      </p:sp>
      <p:sp>
        <p:nvSpPr>
          <p:cNvPr id="5" name="Elipse 4"/>
          <p:cNvSpPr/>
          <p:nvPr/>
        </p:nvSpPr>
        <p:spPr>
          <a:xfrm>
            <a:off x="4195996" y="950977"/>
            <a:ext cx="540000" cy="540000"/>
          </a:xfrm>
          <a:prstGeom prst="ellipse">
            <a:avLst/>
          </a:prstGeom>
          <a:gradFill flip="none" rotWithShape="1">
            <a:gsLst>
              <a:gs pos="61000">
                <a:srgbClr val="A5A5A5">
                  <a:alpha val="62000"/>
                </a:srgbClr>
              </a:gs>
              <a:gs pos="100000">
                <a:schemeClr val="bg1">
                  <a:lumMod val="75000"/>
                  <a:shade val="30000"/>
                  <a:satMod val="115000"/>
                  <a:alpha val="66000"/>
                </a:schemeClr>
              </a:gs>
              <a:gs pos="5000">
                <a:schemeClr val="bg1">
                  <a:lumMod val="75000"/>
                  <a:shade val="100000"/>
                  <a:satMod val="115000"/>
                  <a:alpha val="77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solidFill>
                <a:schemeClr val="tx1"/>
              </a:solidFill>
              <a:latin typeface="+mj-lt"/>
            </a:endParaRPr>
          </a:p>
        </p:txBody>
      </p:sp>
      <p:sp>
        <p:nvSpPr>
          <p:cNvPr id="10" name="CuadroTexto 9"/>
          <p:cNvSpPr txBox="1"/>
          <p:nvPr/>
        </p:nvSpPr>
        <p:spPr>
          <a:xfrm>
            <a:off x="4918796" y="3752315"/>
            <a:ext cx="3566160" cy="338554"/>
          </a:xfrm>
          <a:prstGeom prst="rect">
            <a:avLst/>
          </a:prstGeom>
          <a:noFill/>
        </p:spPr>
        <p:txBody>
          <a:bodyPr wrap="square" rtlCol="0">
            <a:spAutoFit/>
          </a:bodyPr>
          <a:lstStyle/>
          <a:p>
            <a:r>
              <a:rPr lang="es-MX" sz="1600" b="1" dirty="0" smtClean="0">
                <a:latin typeface="+mj-lt"/>
              </a:rPr>
              <a:t>Incorpora 46 reglas de validación.</a:t>
            </a:r>
            <a:endParaRPr lang="es-419" sz="1600" b="1" dirty="0">
              <a:latin typeface="+mj-lt"/>
            </a:endParaRPr>
          </a:p>
        </p:txBody>
      </p:sp>
      <p:sp>
        <p:nvSpPr>
          <p:cNvPr id="11" name="CuadroTexto 10"/>
          <p:cNvSpPr txBox="1"/>
          <p:nvPr/>
        </p:nvSpPr>
        <p:spPr>
          <a:xfrm>
            <a:off x="4830317" y="1067088"/>
            <a:ext cx="3566160" cy="338554"/>
          </a:xfrm>
          <a:prstGeom prst="rect">
            <a:avLst/>
          </a:prstGeom>
          <a:noFill/>
        </p:spPr>
        <p:txBody>
          <a:bodyPr wrap="square" rtlCol="0">
            <a:spAutoFit/>
          </a:bodyPr>
          <a:lstStyle/>
          <a:p>
            <a:r>
              <a:rPr lang="es-MX" sz="1600" dirty="0" smtClean="0">
                <a:latin typeface="+mj-lt"/>
              </a:rPr>
              <a:t>Incluye </a:t>
            </a:r>
            <a:r>
              <a:rPr lang="es-MX" sz="1600" b="1" dirty="0" smtClean="0">
                <a:latin typeface="+mj-lt"/>
              </a:rPr>
              <a:t>17</a:t>
            </a:r>
            <a:r>
              <a:rPr lang="es-MX" sz="1600" dirty="0" smtClean="0">
                <a:latin typeface="+mj-lt"/>
              </a:rPr>
              <a:t> </a:t>
            </a:r>
            <a:r>
              <a:rPr lang="es-MX" sz="1600" b="1" dirty="0" smtClean="0">
                <a:latin typeface="+mj-lt"/>
              </a:rPr>
              <a:t>catálogos</a:t>
            </a:r>
            <a:endParaRPr lang="es-419" sz="1600" b="1" dirty="0">
              <a:latin typeface="+mj-lt"/>
            </a:endParaRPr>
          </a:p>
        </p:txBody>
      </p:sp>
      <p:sp>
        <p:nvSpPr>
          <p:cNvPr id="14" name="CuadroTexto 13"/>
          <p:cNvSpPr txBox="1"/>
          <p:nvPr/>
        </p:nvSpPr>
        <p:spPr>
          <a:xfrm>
            <a:off x="4839527" y="2514527"/>
            <a:ext cx="3413760" cy="338554"/>
          </a:xfrm>
          <a:prstGeom prst="rect">
            <a:avLst/>
          </a:prstGeom>
          <a:noFill/>
        </p:spPr>
        <p:txBody>
          <a:bodyPr wrap="square" rtlCol="0">
            <a:spAutoFit/>
          </a:bodyPr>
          <a:lstStyle/>
          <a:p>
            <a:r>
              <a:rPr lang="es-MX" sz="1600" b="1" dirty="0" smtClean="0">
                <a:latin typeface="+mj-lt"/>
              </a:rPr>
              <a:t>19 campos menos</a:t>
            </a:r>
            <a:r>
              <a:rPr lang="es-MX" sz="1600" dirty="0" smtClean="0">
                <a:latin typeface="+mj-lt"/>
              </a:rPr>
              <a:t>.</a:t>
            </a:r>
            <a:endParaRPr lang="es-419" sz="1600" dirty="0">
              <a:latin typeface="+mj-lt"/>
            </a:endParaRPr>
          </a:p>
        </p:txBody>
      </p:sp>
      <p:sp>
        <p:nvSpPr>
          <p:cNvPr id="12" name="CuadroTexto 11"/>
          <p:cNvSpPr txBox="1"/>
          <p:nvPr/>
        </p:nvSpPr>
        <p:spPr>
          <a:xfrm>
            <a:off x="4830317" y="1642551"/>
            <a:ext cx="3566160" cy="584775"/>
          </a:xfrm>
          <a:prstGeom prst="rect">
            <a:avLst/>
          </a:prstGeom>
          <a:noFill/>
        </p:spPr>
        <p:txBody>
          <a:bodyPr wrap="square" rtlCol="0">
            <a:spAutoFit/>
          </a:bodyPr>
          <a:lstStyle/>
          <a:p>
            <a:r>
              <a:rPr lang="es-MX" sz="1600" b="1" dirty="0" smtClean="0">
                <a:latin typeface="+mj-lt"/>
              </a:rPr>
              <a:t>16 campos que incluyen</a:t>
            </a:r>
            <a:r>
              <a:rPr lang="es-MX" sz="1600" dirty="0" smtClean="0">
                <a:latin typeface="+mj-lt"/>
              </a:rPr>
              <a:t> </a:t>
            </a:r>
            <a:r>
              <a:rPr lang="es-MX" sz="1600" b="1" dirty="0" smtClean="0">
                <a:latin typeface="+mj-lt"/>
              </a:rPr>
              <a:t>formatos de estructura.</a:t>
            </a:r>
            <a:endParaRPr lang="es-419" sz="1600" b="1" dirty="0">
              <a:latin typeface="+mj-lt"/>
            </a:endParaRPr>
          </a:p>
        </p:txBody>
      </p:sp>
      <p:sp>
        <p:nvSpPr>
          <p:cNvPr id="18" name="CuadroTexto 17"/>
          <p:cNvSpPr txBox="1"/>
          <p:nvPr/>
        </p:nvSpPr>
        <p:spPr>
          <a:xfrm>
            <a:off x="4906517" y="5624738"/>
            <a:ext cx="3413760" cy="830997"/>
          </a:xfrm>
          <a:prstGeom prst="rect">
            <a:avLst/>
          </a:prstGeom>
          <a:noFill/>
        </p:spPr>
        <p:txBody>
          <a:bodyPr wrap="square" rtlCol="0">
            <a:spAutoFit/>
          </a:bodyPr>
          <a:lstStyle/>
          <a:p>
            <a:r>
              <a:rPr lang="es-MX" sz="1600" dirty="0">
                <a:latin typeface="+mj-lt"/>
              </a:rPr>
              <a:t>Se requiere una </a:t>
            </a:r>
            <a:r>
              <a:rPr lang="es-MX" sz="1600" b="1" dirty="0">
                <a:latin typeface="+mj-lt"/>
              </a:rPr>
              <a:t>confirmación</a:t>
            </a:r>
            <a:r>
              <a:rPr lang="es-MX" sz="1600" dirty="0">
                <a:latin typeface="+mj-lt"/>
              </a:rPr>
              <a:t> cuando </a:t>
            </a:r>
            <a:r>
              <a:rPr lang="es-MX" sz="1600" b="1" dirty="0">
                <a:latin typeface="+mj-lt"/>
              </a:rPr>
              <a:t>los importes sean altos </a:t>
            </a:r>
            <a:r>
              <a:rPr lang="es-MX" sz="1600" dirty="0">
                <a:latin typeface="+mj-lt"/>
              </a:rPr>
              <a:t>y </a:t>
            </a:r>
            <a:r>
              <a:rPr lang="es-MX" sz="1600" b="1" dirty="0">
                <a:latin typeface="+mj-lt"/>
              </a:rPr>
              <a:t>los tipos de cambio fuera de rango.</a:t>
            </a:r>
            <a:endParaRPr lang="es-419" sz="1600" b="1" dirty="0">
              <a:latin typeface="+mj-lt"/>
            </a:endParaRPr>
          </a:p>
        </p:txBody>
      </p:sp>
      <p:sp>
        <p:nvSpPr>
          <p:cNvPr id="15" name="CuadroTexto 14"/>
          <p:cNvSpPr txBox="1"/>
          <p:nvPr/>
        </p:nvSpPr>
        <p:spPr>
          <a:xfrm>
            <a:off x="4830317" y="3079680"/>
            <a:ext cx="3413760" cy="584775"/>
          </a:xfrm>
          <a:prstGeom prst="rect">
            <a:avLst/>
          </a:prstGeom>
          <a:noFill/>
        </p:spPr>
        <p:txBody>
          <a:bodyPr wrap="square" rtlCol="0">
            <a:spAutoFit/>
          </a:bodyPr>
          <a:lstStyle/>
          <a:p>
            <a:r>
              <a:rPr lang="es-MX" sz="1600" b="1" dirty="0" smtClean="0">
                <a:latin typeface="+mj-lt"/>
              </a:rPr>
              <a:t>Verificación del RFC </a:t>
            </a:r>
            <a:r>
              <a:rPr lang="es-MX" sz="1600" dirty="0" smtClean="0">
                <a:latin typeface="+mj-lt"/>
              </a:rPr>
              <a:t>del receptor (</a:t>
            </a:r>
            <a:r>
              <a:rPr lang="es-MX" sz="1600" dirty="0" err="1" smtClean="0">
                <a:latin typeface="+mj-lt"/>
              </a:rPr>
              <a:t>l_RFC</a:t>
            </a:r>
            <a:r>
              <a:rPr lang="es-MX" sz="1600" dirty="0" smtClean="0">
                <a:latin typeface="+mj-lt"/>
              </a:rPr>
              <a:t>)</a:t>
            </a:r>
            <a:endParaRPr lang="es-419" sz="1600" dirty="0">
              <a:latin typeface="+mj-lt"/>
            </a:endParaRPr>
          </a:p>
        </p:txBody>
      </p:sp>
      <p:sp>
        <p:nvSpPr>
          <p:cNvPr id="16" name="CuadroTexto 15"/>
          <p:cNvSpPr txBox="1"/>
          <p:nvPr/>
        </p:nvSpPr>
        <p:spPr>
          <a:xfrm>
            <a:off x="4906517" y="4279943"/>
            <a:ext cx="3793168" cy="338554"/>
          </a:xfrm>
          <a:prstGeom prst="rect">
            <a:avLst/>
          </a:prstGeom>
          <a:noFill/>
        </p:spPr>
        <p:txBody>
          <a:bodyPr wrap="square" rtlCol="0">
            <a:spAutoFit/>
          </a:bodyPr>
          <a:lstStyle/>
          <a:p>
            <a:r>
              <a:rPr lang="es-MX" sz="1600" b="1" dirty="0" smtClean="0">
                <a:latin typeface="+mj-lt"/>
              </a:rPr>
              <a:t>No permite </a:t>
            </a:r>
            <a:r>
              <a:rPr lang="es-MX" sz="1600" dirty="0" smtClean="0">
                <a:latin typeface="+mj-lt"/>
              </a:rPr>
              <a:t>el uso de </a:t>
            </a:r>
            <a:r>
              <a:rPr lang="es-MX" sz="1600" b="1" dirty="0" smtClean="0">
                <a:latin typeface="+mj-lt"/>
              </a:rPr>
              <a:t>números negativos.</a:t>
            </a:r>
            <a:endParaRPr lang="es-419" sz="1600" b="1" dirty="0">
              <a:latin typeface="+mj-lt"/>
            </a:endParaRPr>
          </a:p>
        </p:txBody>
      </p:sp>
      <p:sp>
        <p:nvSpPr>
          <p:cNvPr id="17" name="CuadroTexto 16"/>
          <p:cNvSpPr txBox="1"/>
          <p:nvPr/>
        </p:nvSpPr>
        <p:spPr>
          <a:xfrm>
            <a:off x="4892654" y="4844142"/>
            <a:ext cx="3903654" cy="584775"/>
          </a:xfrm>
          <a:prstGeom prst="rect">
            <a:avLst/>
          </a:prstGeom>
          <a:noFill/>
        </p:spPr>
        <p:txBody>
          <a:bodyPr wrap="square" rtlCol="0">
            <a:spAutoFit/>
          </a:bodyPr>
          <a:lstStyle/>
          <a:p>
            <a:r>
              <a:rPr lang="es-MX" sz="1600" b="1" dirty="0" smtClean="0">
                <a:latin typeface="+mj-lt"/>
              </a:rPr>
              <a:t>No permite de manera parcial </a:t>
            </a:r>
            <a:r>
              <a:rPr lang="es-MX" sz="1600" dirty="0" smtClean="0">
                <a:latin typeface="+mj-lt"/>
              </a:rPr>
              <a:t>el registro de </a:t>
            </a:r>
            <a:r>
              <a:rPr lang="es-MX" sz="1600" b="1" dirty="0" smtClean="0">
                <a:latin typeface="+mj-lt"/>
              </a:rPr>
              <a:t>conceptos con valor en 0</a:t>
            </a:r>
            <a:r>
              <a:rPr lang="es-MX" sz="1600" dirty="0" smtClean="0">
                <a:latin typeface="+mj-lt"/>
              </a:rPr>
              <a:t>,</a:t>
            </a:r>
            <a:endParaRPr lang="es-419" sz="1600" dirty="0">
              <a:latin typeface="+mj-lt"/>
            </a:endParaRPr>
          </a:p>
        </p:txBody>
      </p:sp>
      <p:sp>
        <p:nvSpPr>
          <p:cNvPr id="31" name="Elipse 30"/>
          <p:cNvSpPr/>
          <p:nvPr/>
        </p:nvSpPr>
        <p:spPr>
          <a:xfrm>
            <a:off x="4195996" y="2877547"/>
            <a:ext cx="540000" cy="540000"/>
          </a:xfrm>
          <a:prstGeom prst="ellipse">
            <a:avLst/>
          </a:prstGeom>
          <a:gradFill flip="none" rotWithShape="1">
            <a:gsLst>
              <a:gs pos="61000">
                <a:srgbClr val="A5A5A5">
                  <a:alpha val="62000"/>
                </a:srgbClr>
              </a:gs>
              <a:gs pos="100000">
                <a:schemeClr val="bg1">
                  <a:lumMod val="75000"/>
                  <a:shade val="30000"/>
                  <a:satMod val="115000"/>
                  <a:alpha val="66000"/>
                </a:schemeClr>
              </a:gs>
              <a:gs pos="5000">
                <a:schemeClr val="bg1">
                  <a:lumMod val="75000"/>
                  <a:shade val="100000"/>
                  <a:satMod val="115000"/>
                  <a:alpha val="77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solidFill>
                <a:schemeClr val="tx1"/>
              </a:solidFill>
              <a:latin typeface="+mj-lt"/>
            </a:endParaRPr>
          </a:p>
        </p:txBody>
      </p:sp>
      <p:sp>
        <p:nvSpPr>
          <p:cNvPr id="29" name="Elipse 28"/>
          <p:cNvSpPr/>
          <p:nvPr/>
        </p:nvSpPr>
        <p:spPr>
          <a:xfrm>
            <a:off x="4195996" y="1593167"/>
            <a:ext cx="540000" cy="540000"/>
          </a:xfrm>
          <a:prstGeom prst="ellipse">
            <a:avLst/>
          </a:prstGeom>
          <a:gradFill flip="none" rotWithShape="1">
            <a:gsLst>
              <a:gs pos="61000">
                <a:srgbClr val="A5A5A5">
                  <a:alpha val="62000"/>
                </a:srgbClr>
              </a:gs>
              <a:gs pos="100000">
                <a:schemeClr val="bg1">
                  <a:lumMod val="75000"/>
                  <a:shade val="30000"/>
                  <a:satMod val="115000"/>
                  <a:alpha val="66000"/>
                </a:schemeClr>
              </a:gs>
              <a:gs pos="5000">
                <a:schemeClr val="bg1">
                  <a:lumMod val="75000"/>
                  <a:shade val="100000"/>
                  <a:satMod val="115000"/>
                  <a:alpha val="77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solidFill>
                <a:schemeClr val="tx1"/>
              </a:solidFill>
              <a:latin typeface="+mj-lt"/>
            </a:endParaRPr>
          </a:p>
        </p:txBody>
      </p:sp>
      <p:sp>
        <p:nvSpPr>
          <p:cNvPr id="30" name="Elipse 29"/>
          <p:cNvSpPr/>
          <p:nvPr/>
        </p:nvSpPr>
        <p:spPr>
          <a:xfrm>
            <a:off x="4195996" y="2235357"/>
            <a:ext cx="540000" cy="540000"/>
          </a:xfrm>
          <a:prstGeom prst="ellipse">
            <a:avLst/>
          </a:prstGeom>
          <a:gradFill flip="none" rotWithShape="1">
            <a:gsLst>
              <a:gs pos="61000">
                <a:srgbClr val="A5A5A5">
                  <a:alpha val="62000"/>
                </a:srgbClr>
              </a:gs>
              <a:gs pos="100000">
                <a:schemeClr val="bg1">
                  <a:lumMod val="75000"/>
                  <a:shade val="30000"/>
                  <a:satMod val="115000"/>
                  <a:alpha val="66000"/>
                </a:schemeClr>
              </a:gs>
              <a:gs pos="5000">
                <a:schemeClr val="bg1">
                  <a:lumMod val="75000"/>
                  <a:shade val="100000"/>
                  <a:satMod val="115000"/>
                  <a:alpha val="77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solidFill>
                <a:schemeClr val="tx1"/>
              </a:solidFill>
              <a:latin typeface="+mj-lt"/>
            </a:endParaRPr>
          </a:p>
        </p:txBody>
      </p:sp>
      <p:sp>
        <p:nvSpPr>
          <p:cNvPr id="32" name="Elipse 31"/>
          <p:cNvSpPr/>
          <p:nvPr/>
        </p:nvSpPr>
        <p:spPr>
          <a:xfrm>
            <a:off x="4195996" y="3519737"/>
            <a:ext cx="540000" cy="540000"/>
          </a:xfrm>
          <a:prstGeom prst="ellipse">
            <a:avLst/>
          </a:prstGeom>
          <a:gradFill flip="none" rotWithShape="1">
            <a:gsLst>
              <a:gs pos="61000">
                <a:srgbClr val="A5A5A5">
                  <a:alpha val="62000"/>
                </a:srgbClr>
              </a:gs>
              <a:gs pos="100000">
                <a:schemeClr val="bg1">
                  <a:lumMod val="75000"/>
                  <a:shade val="30000"/>
                  <a:satMod val="115000"/>
                  <a:alpha val="66000"/>
                </a:schemeClr>
              </a:gs>
              <a:gs pos="5000">
                <a:schemeClr val="bg1">
                  <a:lumMod val="75000"/>
                  <a:shade val="100000"/>
                  <a:satMod val="115000"/>
                  <a:alpha val="77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solidFill>
                <a:schemeClr val="tx1"/>
              </a:solidFill>
              <a:latin typeface="+mj-lt"/>
            </a:endParaRPr>
          </a:p>
        </p:txBody>
      </p:sp>
      <p:sp>
        <p:nvSpPr>
          <p:cNvPr id="33" name="Elipse 32"/>
          <p:cNvSpPr/>
          <p:nvPr/>
        </p:nvSpPr>
        <p:spPr>
          <a:xfrm>
            <a:off x="4212444" y="4804117"/>
            <a:ext cx="540000" cy="540000"/>
          </a:xfrm>
          <a:prstGeom prst="ellipse">
            <a:avLst/>
          </a:prstGeom>
          <a:gradFill flip="none" rotWithShape="1">
            <a:gsLst>
              <a:gs pos="61000">
                <a:srgbClr val="A5A5A5">
                  <a:alpha val="62000"/>
                </a:srgbClr>
              </a:gs>
              <a:gs pos="100000">
                <a:schemeClr val="bg1">
                  <a:lumMod val="75000"/>
                  <a:shade val="30000"/>
                  <a:satMod val="115000"/>
                  <a:alpha val="66000"/>
                </a:schemeClr>
              </a:gs>
              <a:gs pos="5000">
                <a:schemeClr val="bg1">
                  <a:lumMod val="75000"/>
                  <a:shade val="100000"/>
                  <a:satMod val="115000"/>
                  <a:alpha val="77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solidFill>
                <a:schemeClr val="tx1"/>
              </a:solidFill>
              <a:latin typeface="+mj-lt"/>
            </a:endParaRPr>
          </a:p>
        </p:txBody>
      </p:sp>
      <p:sp>
        <p:nvSpPr>
          <p:cNvPr id="34" name="Elipse 33"/>
          <p:cNvSpPr/>
          <p:nvPr/>
        </p:nvSpPr>
        <p:spPr>
          <a:xfrm>
            <a:off x="4195996" y="4161927"/>
            <a:ext cx="540000" cy="540000"/>
          </a:xfrm>
          <a:prstGeom prst="ellipse">
            <a:avLst/>
          </a:prstGeom>
          <a:gradFill flip="none" rotWithShape="1">
            <a:gsLst>
              <a:gs pos="61000">
                <a:srgbClr val="A5A5A5">
                  <a:alpha val="62000"/>
                </a:srgbClr>
              </a:gs>
              <a:gs pos="100000">
                <a:schemeClr val="bg1">
                  <a:lumMod val="75000"/>
                  <a:shade val="30000"/>
                  <a:satMod val="115000"/>
                  <a:alpha val="66000"/>
                </a:schemeClr>
              </a:gs>
              <a:gs pos="5000">
                <a:schemeClr val="bg1">
                  <a:lumMod val="75000"/>
                  <a:shade val="100000"/>
                  <a:satMod val="115000"/>
                  <a:alpha val="77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solidFill>
                <a:schemeClr val="tx1"/>
              </a:solidFill>
              <a:latin typeface="+mj-lt"/>
            </a:endParaRPr>
          </a:p>
        </p:txBody>
      </p:sp>
      <p:pic>
        <p:nvPicPr>
          <p:cNvPr id="3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28" t="5279" r="3779" b="2142"/>
          <a:stretch/>
        </p:blipFill>
        <p:spPr bwMode="auto">
          <a:xfrm>
            <a:off x="4141960" y="5624738"/>
            <a:ext cx="648072" cy="6547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32" y="1215522"/>
            <a:ext cx="3983959" cy="5038175"/>
          </a:xfrm>
          <a:prstGeom prst="rect">
            <a:avLst/>
          </a:prstGeom>
        </p:spPr>
      </p:pic>
    </p:spTree>
    <p:extLst>
      <p:ext uri="{BB962C8B-B14F-4D97-AF65-F5344CB8AC3E}">
        <p14:creationId xmlns:p14="http://schemas.microsoft.com/office/powerpoint/2010/main" val="3668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3734</TotalTime>
  <Words>1365</Words>
  <Application>Microsoft Office PowerPoint</Application>
  <PresentationFormat>Presentación en pantalla (4:3)</PresentationFormat>
  <Paragraphs>236</Paragraphs>
  <Slides>20</Slides>
  <Notes>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20</vt:i4>
      </vt:variant>
    </vt:vector>
  </HeadingPairs>
  <TitlesOfParts>
    <vt:vector size="32" baseType="lpstr">
      <vt:lpstr>ＭＳ Ｐゴシック</vt:lpstr>
      <vt:lpstr>ＭＳ Ｐゴシック</vt:lpstr>
      <vt:lpstr>Arial</vt:lpstr>
      <vt:lpstr>Calibri</vt:lpstr>
      <vt:lpstr>Century Gothic</vt:lpstr>
      <vt:lpstr>Gulim</vt:lpstr>
      <vt:lpstr>Soberana Sans</vt:lpstr>
      <vt:lpstr>Soberana Sans Light</vt:lpstr>
      <vt:lpstr>Symbol</vt:lpstr>
      <vt:lpstr>Times New Roman</vt:lpstr>
      <vt:lpstr>Wingdings</vt:lpstr>
      <vt:lpstr>Tema de Office</vt:lpstr>
      <vt:lpstr>Factura Electrónica Anexo 20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Factura Electrónica Anexo 20</vt:lpstr>
    </vt:vector>
  </TitlesOfParts>
  <Company>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Claudia Liliana Rangel Velasco</dc:creator>
  <cp:lastModifiedBy>Pierangelo Murillo Mortola</cp:lastModifiedBy>
  <cp:revision>238</cp:revision>
  <cp:lastPrinted>2017-04-04T22:31:49Z</cp:lastPrinted>
  <dcterms:created xsi:type="dcterms:W3CDTF">2017-01-26T18:56:21Z</dcterms:created>
  <dcterms:modified xsi:type="dcterms:W3CDTF">2017-06-08T13:53:07Z</dcterms:modified>
</cp:coreProperties>
</file>